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_rels/notesSlide46.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35.png" ContentType="image/pn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5.png" ContentType="image/png"/>
  <Override PartName="/ppt/media/image10.png" ContentType="image/png"/>
  <Override PartName="/ppt/media/image32.png" ContentType="image/png"/>
  <Override PartName="/ppt/media/image39.jpeg" ContentType="image/jpeg"/>
  <Override PartName="/ppt/media/image4.jpeg" ContentType="image/jpeg"/>
  <Override PartName="/ppt/media/image18.png" ContentType="image/pn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6.png" ContentType="image/png"/>
  <Override PartName="/ppt/media/image15.png" ContentType="image/png"/>
  <Override PartName="/ppt/media/image37.png" ContentType="image/png"/>
  <Override PartName="/ppt/media/image16.png" ContentType="image/png"/>
  <Override PartName="/ppt/media/image38.png" ContentType="image/png"/>
  <Override PartName="/ppt/media/image17.png" ContentType="image/png"/>
  <Override PartName="/ppt/media/image43.jpeg" ContentType="image/jpeg"/>
  <Override PartName="/ppt/media/image19.png" ContentType="image/png"/>
  <Override PartName="/ppt/media/image20.png" ContentType="image/png"/>
  <Override PartName="/ppt/media/image42.png" ContentType="image/png"/>
  <Override PartName="/ppt/media/image21.png" ContentType="image/png"/>
  <Override PartName="/ppt/media/image22.png" ContentType="image/png"/>
  <Override PartName="/ppt/media/image44.png" ContentType="image/png"/>
  <Override PartName="/ppt/media/image23.png" ContentType="image/png"/>
  <Override PartName="/ppt/media/image45.png" ContentType="image/png"/>
  <Override PartName="/ppt/media/image24.png" ContentType="image/png"/>
  <Override PartName="/ppt/media/image25.png" ContentType="image/png"/>
  <Override PartName="/ppt/media/image46.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1.png" ContentType="image/png"/>
  <Override PartName="/ppt/media/image40.png" ContentType="image/png"/>
  <Override PartName="/ppt/media/image41.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A84FF13E-B37C-4650-88B1-EB04E751BF9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5680" cy="3085560"/>
          </a:xfrm>
          <a:prstGeom prst="rect">
            <a:avLst/>
          </a:prstGeom>
          <a:ln w="0">
            <a:noFill/>
          </a:ln>
        </p:spPr>
      </p:sp>
      <p:sp>
        <p:nvSpPr>
          <p:cNvPr id="32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23"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D9914EE-C871-4A4D-90ED-CE9FBCB4F8A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5680" cy="3085560"/>
          </a:xfrm>
          <a:prstGeom prst="rect">
            <a:avLst/>
          </a:prstGeom>
          <a:ln w="0">
            <a:noFill/>
          </a:ln>
        </p:spPr>
      </p:sp>
      <p:sp>
        <p:nvSpPr>
          <p:cNvPr id="31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17"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591A8A3-C0C0-43EE-AF86-6A7A2749C159}" type="slidenum">
              <a:rPr b="0" lang="en-US" sz="1200" spc="-1" strike="noStrike">
                <a:solidFill>
                  <a:srgbClr val="000000"/>
                </a:solidFill>
                <a:latin typeface="Times New Roman"/>
              </a:rPr>
              <a:t>46</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1143000"/>
            <a:ext cx="5485680" cy="3085560"/>
          </a:xfrm>
          <a:prstGeom prst="rect">
            <a:avLst/>
          </a:prstGeom>
          <a:ln w="0">
            <a:noFill/>
          </a:ln>
        </p:spPr>
      </p:sp>
      <p:sp>
        <p:nvSpPr>
          <p:cNvPr id="32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26"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CD04C4B4-3540-440E-809D-A8894F5C04C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5680" cy="3085560"/>
          </a:xfrm>
          <a:prstGeom prst="rect">
            <a:avLst/>
          </a:prstGeom>
          <a:ln w="0">
            <a:noFill/>
          </a:ln>
        </p:spPr>
      </p:sp>
      <p:sp>
        <p:nvSpPr>
          <p:cNvPr id="31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20"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A2F2356-6CF1-4C05-BAE4-4879DAB183BA}" type="slidenum">
              <a:rPr b="0" lang="en-US" sz="1200" spc="-1" strike="noStrike">
                <a:solidFill>
                  <a:srgbClr val="000000"/>
                </a:solidFill>
                <a:latin typeface="Times New Roman"/>
              </a:rPr>
              <a:t>46</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F6EC3290-8ECC-42D3-AD89-863B73897262}"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8EA38FB1-B4BB-4A96-A1A4-62207571BB9E}"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186D7CDA-297E-483F-B1A4-E419B01DED64}"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7D449032-7B19-4918-AA3F-84ED378AA361}"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057A43C2-0B34-47CB-9F94-F0EC223A191C}"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7F598FB4-5575-4587-B07C-BF6A2EFF283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7E100D72-8BCC-411B-BFD6-11B7E33B785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EE4C449B-65EA-44EA-B9BC-FAB1CF0E557D}"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328F9635-254C-4A01-921C-D3C41BEE7CD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6F5282A4-A1F3-4F09-8B58-CE5776373D7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61CECF3A-8739-45D8-9602-9D750F2B434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AC1EDA17-7CAF-4ECB-B3CA-8A995365375B}"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0974AE35-EBCC-4503-ACBB-FED3B6E608F0}"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F06CFD64-B6AB-4D40-B148-35F918A85345}"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B549B329-9B25-4740-980E-3714E638AE17}"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309058F6-39F3-4ECA-BFA2-8F00BFE92B85}"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6310F4DF-2C97-48F9-BD18-2023D4E8EC13}"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941908AF-8DA7-41C9-BF63-F838FBAD7237}"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26E1A6CC-D793-4DF4-AE52-AF69BDE190F5}"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C7FCB999-A8AD-477E-A45B-2F8F82248378}"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531AB828-0306-4E73-AA5E-A296171B3832}"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3533358E-7DBF-4338-B9C1-E544F74B9632}"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3EAC1A1F-1F39-4953-A22E-2425F9E5A79D}"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107D799C-A27F-4875-9727-B1B1DE902169}"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480" cy="4010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A8359117-BE11-487E-80C6-D88E918E6DF8}"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C4178BA-3828-436E-AE96-DD171D34C987}"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github.com/NikAzam422/SpaceX.git" TargetMode="External"/><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NikAzam422/SpaceX.git"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NikAzam422/SpaceX.git"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NikAzam422/SpaceX.git" TargetMode="Externa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NikAzam422/SpaceX.git"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NikAzam422/SpaceX.git"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13.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github.com/NikAzam422/SpaceX.git"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hyperlink" Target="https://github.com/NikAzam422/SpaceX.git"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4161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&lt;Nik Mohamad Azam&gt;</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&lt;10</a:t>
            </a:r>
            <a:r>
              <a:rPr b="0" lang="en-US" sz="1800" spc="-1" strike="noStrike" baseline="33000">
                <a:solidFill>
                  <a:srgbClr val="e7e6e6"/>
                </a:solidFill>
                <a:latin typeface="Abadi"/>
                <a:ea typeface="SF Pro"/>
              </a:rPr>
              <a:t>th</a:t>
            </a:r>
            <a:r>
              <a:rPr b="0" lang="en-US" sz="1800" spc="-1" strike="noStrike">
                <a:solidFill>
                  <a:srgbClr val="e7e6e6"/>
                </a:solidFill>
                <a:latin typeface="Abadi"/>
                <a:ea typeface="SF Pro"/>
              </a:rPr>
              <a:t> March 2024&gt;</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sp>
        <p:nvSpPr>
          <p:cNvPr id="195" name=""/>
          <p:cNvSpPr/>
          <p:nvPr/>
        </p:nvSpPr>
        <p:spPr>
          <a:xfrm>
            <a:off x="664200" y="1441080"/>
            <a:ext cx="10902960" cy="1625760"/>
          </a:xfrm>
          <a:prstGeom prst="rect">
            <a:avLst/>
          </a:prstGeom>
          <a:noFill/>
          <a:ln w="0">
            <a:solidFill>
              <a:srgbClr val="000000"/>
            </a:solid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rial"/>
              </a:rPr>
              <a:t>The collected data is further processed to further understand it:</a:t>
            </a: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marL="216000" indent="-216000">
              <a:lnSpc>
                <a:spcPct val="100000"/>
              </a:lnSpc>
              <a:buClr>
                <a:srgbClr val="000000"/>
              </a:buClr>
              <a:buFont typeface="OpenSymbol"/>
              <a:buAutoNum type="arabicParenR"/>
            </a:pPr>
            <a:r>
              <a:rPr b="0" lang="en-US" sz="1600" spc="-1" strike="noStrike">
                <a:solidFill>
                  <a:srgbClr val="000000"/>
                </a:solidFill>
                <a:latin typeface="Arial"/>
              </a:rPr>
              <a:t>Replace missing values with mean of other values</a:t>
            </a:r>
            <a:endParaRPr b="0" lang="en-US" sz="1600" spc="-1" strike="noStrike">
              <a:solidFill>
                <a:srgbClr val="000000"/>
              </a:solidFill>
              <a:latin typeface="Arial"/>
            </a:endParaRPr>
          </a:p>
          <a:p>
            <a:pPr marL="216000" indent="-216000">
              <a:lnSpc>
                <a:spcPct val="100000"/>
              </a:lnSpc>
              <a:buClr>
                <a:srgbClr val="000000"/>
              </a:buClr>
              <a:buFont typeface="OpenSymbol"/>
              <a:buAutoNum type="arabicParenR"/>
            </a:pPr>
            <a:r>
              <a:rPr b="0" lang="en-US" sz="1600" spc="-1" strike="noStrike">
                <a:solidFill>
                  <a:srgbClr val="000000"/>
                </a:solidFill>
                <a:latin typeface="Arial"/>
              </a:rPr>
              <a:t>Calculate number of rocket launch site, orbit, launches count, and landing outcomes</a:t>
            </a:r>
            <a:endParaRPr b="0" lang="en-US" sz="1600" spc="-1" strike="noStrike">
              <a:solidFill>
                <a:srgbClr val="000000"/>
              </a:solidFill>
              <a:latin typeface="Arial"/>
            </a:endParaRPr>
          </a:p>
          <a:p>
            <a:pPr marL="216000" indent="-216000">
              <a:lnSpc>
                <a:spcPct val="100000"/>
              </a:lnSpc>
              <a:buClr>
                <a:srgbClr val="000000"/>
              </a:buClr>
              <a:buFont typeface="OpenSymbol"/>
              <a:buAutoNum type="arabicParenR"/>
            </a:pPr>
            <a:r>
              <a:rPr b="0" lang="en-US" sz="1600" spc="-1" strike="noStrike">
                <a:solidFill>
                  <a:srgbClr val="000000"/>
                </a:solidFill>
                <a:latin typeface="Arial"/>
              </a:rPr>
              <a:t>Simplify landing outcome into numeric data (Fail : 0 and Success : 1)</a:t>
            </a:r>
            <a:endParaRPr b="0" lang="en-US" sz="1600" spc="-1" strike="noStrike">
              <a:solidFill>
                <a:srgbClr val="000000"/>
              </a:solidFill>
              <a:latin typeface="Arial"/>
            </a:endParaRPr>
          </a:p>
          <a:p>
            <a:pPr marL="216000" indent="-216000">
              <a:lnSpc>
                <a:spcPct val="100000"/>
              </a:lnSpc>
              <a:buClr>
                <a:srgbClr val="000000"/>
              </a:buClr>
              <a:buFont typeface="OpenSymbol"/>
              <a:buAutoNum type="arabicParenR"/>
            </a:pPr>
            <a:r>
              <a:rPr b="0" lang="en-US" sz="1600" spc="-1" strike="noStrike">
                <a:solidFill>
                  <a:srgbClr val="000000"/>
                </a:solidFill>
                <a:latin typeface="Arial"/>
                <a:ea typeface="游ゴシック"/>
              </a:rPr>
              <a:t>Calculate landing success rate based on past data</a:t>
            </a:r>
            <a:endParaRPr b="0" lang="en-US" sz="1600" spc="-1" strike="noStrike">
              <a:solidFill>
                <a:srgbClr val="000000"/>
              </a:solidFill>
              <a:latin typeface="Arial"/>
            </a:endParaRPr>
          </a:p>
        </p:txBody>
      </p:sp>
      <p:pic>
        <p:nvPicPr>
          <p:cNvPr id="196" name="" descr=""/>
          <p:cNvPicPr/>
          <p:nvPr/>
        </p:nvPicPr>
        <p:blipFill>
          <a:blip r:embed="rId2"/>
          <a:stretch/>
        </p:blipFill>
        <p:spPr>
          <a:xfrm>
            <a:off x="737640" y="3829680"/>
            <a:ext cx="1770120" cy="765360"/>
          </a:xfrm>
          <a:prstGeom prst="rect">
            <a:avLst/>
          </a:prstGeom>
          <a:ln w="0">
            <a:noFill/>
          </a:ln>
        </p:spPr>
      </p:pic>
      <p:pic>
        <p:nvPicPr>
          <p:cNvPr id="197" name="" descr=""/>
          <p:cNvPicPr/>
          <p:nvPr/>
        </p:nvPicPr>
        <p:blipFill>
          <a:blip r:embed="rId3"/>
          <a:stretch/>
        </p:blipFill>
        <p:spPr>
          <a:xfrm>
            <a:off x="3695040" y="3786840"/>
            <a:ext cx="913680" cy="1682640"/>
          </a:xfrm>
          <a:prstGeom prst="rect">
            <a:avLst/>
          </a:prstGeom>
          <a:ln w="0">
            <a:noFill/>
          </a:ln>
        </p:spPr>
      </p:pic>
      <p:pic>
        <p:nvPicPr>
          <p:cNvPr id="198" name="" descr=""/>
          <p:cNvPicPr/>
          <p:nvPr/>
        </p:nvPicPr>
        <p:blipFill>
          <a:blip r:embed="rId4"/>
          <a:stretch/>
        </p:blipFill>
        <p:spPr>
          <a:xfrm>
            <a:off x="6210000" y="3873960"/>
            <a:ext cx="913680" cy="1041120"/>
          </a:xfrm>
          <a:prstGeom prst="rect">
            <a:avLst/>
          </a:prstGeom>
          <a:ln w="0">
            <a:noFill/>
          </a:ln>
        </p:spPr>
      </p:pic>
      <p:pic>
        <p:nvPicPr>
          <p:cNvPr id="199" name="" descr=""/>
          <p:cNvPicPr/>
          <p:nvPr/>
        </p:nvPicPr>
        <p:blipFill>
          <a:blip r:embed="rId5"/>
          <a:stretch/>
        </p:blipFill>
        <p:spPr>
          <a:xfrm>
            <a:off x="8658000" y="4037040"/>
            <a:ext cx="1924920" cy="449280"/>
          </a:xfrm>
          <a:prstGeom prst="rect">
            <a:avLst/>
          </a:prstGeom>
          <a:ln w="0">
            <a:noFill/>
          </a:ln>
        </p:spPr>
      </p:pic>
      <p:sp>
        <p:nvSpPr>
          <p:cNvPr id="200" name=""/>
          <p:cNvSpPr/>
          <p:nvPr/>
        </p:nvSpPr>
        <p:spPr>
          <a:xfrm>
            <a:off x="690480" y="3338280"/>
            <a:ext cx="14101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Launch site:</a:t>
            </a:r>
            <a:endParaRPr b="0" lang="en-US" sz="1800" spc="-1" strike="noStrike">
              <a:solidFill>
                <a:srgbClr val="000000"/>
              </a:solidFill>
              <a:latin typeface="Arial"/>
            </a:endParaRPr>
          </a:p>
        </p:txBody>
      </p:sp>
      <p:sp>
        <p:nvSpPr>
          <p:cNvPr id="201" name=""/>
          <p:cNvSpPr/>
          <p:nvPr/>
        </p:nvSpPr>
        <p:spPr>
          <a:xfrm>
            <a:off x="3772800" y="3321360"/>
            <a:ext cx="7398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Orbit:</a:t>
            </a:r>
            <a:endParaRPr b="0" lang="en-US" sz="1800" spc="-1" strike="noStrike">
              <a:solidFill>
                <a:srgbClr val="000000"/>
              </a:solidFill>
              <a:latin typeface="Arial"/>
            </a:endParaRPr>
          </a:p>
        </p:txBody>
      </p:sp>
      <p:sp>
        <p:nvSpPr>
          <p:cNvPr id="202" name=""/>
          <p:cNvSpPr/>
          <p:nvPr/>
        </p:nvSpPr>
        <p:spPr>
          <a:xfrm>
            <a:off x="5515560" y="3337920"/>
            <a:ext cx="21067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Landing outcomes:</a:t>
            </a:r>
            <a:endParaRPr b="0" lang="en-US" sz="1800" spc="-1" strike="noStrike">
              <a:solidFill>
                <a:srgbClr val="000000"/>
              </a:solidFill>
              <a:latin typeface="Arial"/>
            </a:endParaRPr>
          </a:p>
        </p:txBody>
      </p:sp>
      <p:sp>
        <p:nvSpPr>
          <p:cNvPr id="203" name=""/>
          <p:cNvSpPr/>
          <p:nvPr/>
        </p:nvSpPr>
        <p:spPr>
          <a:xfrm>
            <a:off x="8248320" y="3337920"/>
            <a:ext cx="23994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Landing success rate:</a:t>
            </a:r>
            <a:endParaRPr b="0" lang="en-US" sz="1800" spc="-1" strike="noStrike">
              <a:solidFill>
                <a:srgbClr val="000000"/>
              </a:solidFill>
              <a:latin typeface="Arial"/>
            </a:endParaRPr>
          </a:p>
        </p:txBody>
      </p:sp>
      <p:sp>
        <p:nvSpPr>
          <p:cNvPr id="204" name="Text Placeholder 4"/>
          <p:cNvSpPr/>
          <p:nvPr/>
        </p:nvSpPr>
        <p:spPr>
          <a:xfrm>
            <a:off x="1595160" y="609948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6"/>
              </a:rPr>
              <a:t>https://github.com/NikAzam422/SpaceX.git</a:t>
            </a:r>
            <a:endParaRPr b="0" lang="en-US" sz="1200" spc="-1" strike="noStrike">
              <a:solidFill>
                <a:srgbClr val="000000"/>
              </a:solidFill>
              <a:latin typeface="Arial"/>
            </a:endParaRPr>
          </a:p>
        </p:txBody>
      </p:sp>
      <p:sp>
        <p:nvSpPr>
          <p:cNvPr id="205" name="Text Placeholder 10"/>
          <p:cNvSpPr/>
          <p:nvPr/>
        </p:nvSpPr>
        <p:spPr>
          <a:xfrm>
            <a:off x="5988240" y="609264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labs-jupyter-spacex-Data wrangling.ipynb</a:t>
            </a:r>
            <a:endParaRPr b="0" lang="en-US" sz="1200" spc="-1" strike="noStrike">
              <a:solidFill>
                <a:srgbClr val="000000"/>
              </a:solidFill>
              <a:latin typeface="Arial"/>
            </a:endParaRPr>
          </a:p>
        </p:txBody>
      </p:sp>
      <p:sp>
        <p:nvSpPr>
          <p:cNvPr id="206" name=""/>
          <p:cNvSpPr/>
          <p:nvPr/>
        </p:nvSpPr>
        <p:spPr>
          <a:xfrm>
            <a:off x="624240" y="4767120"/>
            <a:ext cx="236772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100" spc="-1" strike="noStrike">
                <a:solidFill>
                  <a:srgbClr val="000000"/>
                </a:solidFill>
                <a:latin typeface="Arial"/>
              </a:rPr>
              <a:t>*[CCAFS LC 40]</a:t>
            </a:r>
            <a:endParaRPr b="0" lang="en-US" sz="1100" spc="-1" strike="noStrike">
              <a:solidFill>
                <a:srgbClr val="000000"/>
              </a:solidFill>
              <a:latin typeface="Arial"/>
            </a:endParaRPr>
          </a:p>
          <a:p>
            <a:pPr>
              <a:lnSpc>
                <a:spcPct val="100000"/>
              </a:lnSpc>
            </a:pPr>
            <a:r>
              <a:rPr b="0" lang="en-US" sz="1100" spc="-1" strike="noStrike">
                <a:solidFill>
                  <a:srgbClr val="000000"/>
                </a:solidFill>
                <a:latin typeface="Arial"/>
              </a:rPr>
              <a:t>also come out on later data</a:t>
            </a:r>
            <a:endParaRPr b="0" lang="en-US" sz="1100" spc="-1" strike="noStrike">
              <a:solidFill>
                <a:srgbClr val="000000"/>
              </a:solidFill>
              <a:latin typeface="Arial"/>
            </a:endParaRPr>
          </a:p>
        </p:txBody>
      </p:sp>
      <p:sp>
        <p:nvSpPr>
          <p:cNvPr id="2" name="PlaceHolder 1"/>
          <p:cNvSpPr>
            <a:spLocks noGrp="1"/>
          </p:cNvSpPr>
          <p:nvPr>
            <p:ph type="sldNum" idx="2"/>
          </p:nvPr>
        </p:nvSpPr>
        <p:spPr/>
        <p:txBody>
          <a:bodyPr/>
          <a:p>
            <a:fld id="{1F3DC11A-EEA8-4DFF-8C7E-64A3C46F1F13}"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1190520" y="1579680"/>
            <a:ext cx="9744840" cy="3542040"/>
          </a:xfrm>
          <a:prstGeom prst="rect">
            <a:avLst/>
          </a:prstGeom>
          <a:noFill/>
          <a:ln w="0">
            <a:noFill/>
          </a:ln>
        </p:spPr>
        <p:txBody>
          <a:bodyPr lIns="0" rIns="0" tIns="0" bIns="0" anchor="t">
            <a:noAutofit/>
          </a:bodyPr>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Calibri"/>
              </a:rPr>
              <a:t>For Exploratory Data Analysis (EDA), several graph/chart  have been created :</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Scatter plot (Flight Number vs. PayloadMass,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Scatter plot (Flight Number vs. Launch site,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Scatter plot (Payload Mass vs. Launch site,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Bar chart (Orbit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Scatter plot(Flight Number vs. Orbit,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Scatter plot(Payload Mass vs. Orbit, and Landing outcomes)</a:t>
            </a:r>
            <a:endParaRPr b="0" lang="en-US"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US" sz="1800" spc="-1" strike="noStrike">
                <a:solidFill>
                  <a:srgbClr val="000000"/>
                </a:solidFill>
                <a:latin typeface="Calibri"/>
                <a:ea typeface="游ゴシック"/>
              </a:rPr>
              <a:t>Line chart (Year vs. Success rate)</a:t>
            </a: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r>
              <a:rPr b="0" lang="en-US" sz="1800" spc="-1" strike="noStrike">
                <a:solidFill>
                  <a:srgbClr val="000000"/>
                </a:solidFill>
                <a:latin typeface="Calibri"/>
                <a:ea typeface="游ゴシック"/>
              </a:rPr>
              <a:t>Each plot and chart figure will be shown on later slides.</a:t>
            </a:r>
            <a:endParaRPr b="0" lang="en-US" sz="1800" spc="-1" strike="noStrike">
              <a:solidFill>
                <a:srgbClr val="000000"/>
              </a:solidFill>
              <a:latin typeface="Arial"/>
            </a:endParaRPr>
          </a:p>
        </p:txBody>
      </p:sp>
      <p:sp>
        <p:nvSpPr>
          <p:cNvPr id="2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209" name="Text Placeholder 6"/>
          <p:cNvSpPr/>
          <p:nvPr/>
        </p:nvSpPr>
        <p:spPr>
          <a:xfrm>
            <a:off x="1595160" y="609948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2"/>
              </a:rPr>
              <a:t>https://github.com/NikAzam422/SpaceX.git</a:t>
            </a:r>
            <a:endParaRPr b="0" lang="en-US" sz="1200" spc="-1" strike="noStrike">
              <a:solidFill>
                <a:srgbClr val="000000"/>
              </a:solidFill>
              <a:latin typeface="Arial"/>
            </a:endParaRPr>
          </a:p>
        </p:txBody>
      </p:sp>
      <p:sp>
        <p:nvSpPr>
          <p:cNvPr id="210" name="Text Placeholder 11"/>
          <p:cNvSpPr/>
          <p:nvPr/>
        </p:nvSpPr>
        <p:spPr>
          <a:xfrm>
            <a:off x="5988240" y="609264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jupyter-labs-eda-dataviz.ipynb.jupyterlite.ipynb</a:t>
            </a:r>
            <a:endParaRPr b="0" lang="en-US" sz="1200" spc="-1" strike="noStrike">
              <a:solidFill>
                <a:srgbClr val="000000"/>
              </a:solidFill>
              <a:latin typeface="Arial"/>
            </a:endParaRPr>
          </a:p>
        </p:txBody>
      </p:sp>
      <p:sp>
        <p:nvSpPr>
          <p:cNvPr id="3" name="PlaceHolder 2"/>
          <p:cNvSpPr>
            <a:spLocks noGrp="1"/>
          </p:cNvSpPr>
          <p:nvPr>
            <p:ph type="sldNum" idx="2"/>
          </p:nvPr>
        </p:nvSpPr>
        <p:spPr/>
        <p:txBody>
          <a:bodyPr/>
          <a:p>
            <a:fld id="{75FF4F10-0CDE-48A4-80FD-46D26A11C2C6}"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212" name="Text Placeholder 5"/>
          <p:cNvSpPr/>
          <p:nvPr/>
        </p:nvSpPr>
        <p:spPr>
          <a:xfrm>
            <a:off x="1594800" y="609984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2"/>
              </a:rPr>
              <a:t>https://github.com/NikAzam422/SpaceX.git</a:t>
            </a:r>
            <a:endParaRPr b="0" lang="en-US" sz="1200" spc="-1" strike="noStrike">
              <a:solidFill>
                <a:srgbClr val="000000"/>
              </a:solidFill>
              <a:latin typeface="Arial"/>
            </a:endParaRPr>
          </a:p>
        </p:txBody>
      </p:sp>
      <p:sp>
        <p:nvSpPr>
          <p:cNvPr id="213" name="Text Placeholder 8"/>
          <p:cNvSpPr/>
          <p:nvPr/>
        </p:nvSpPr>
        <p:spPr>
          <a:xfrm>
            <a:off x="5987880" y="609300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jupyter-labs-eda-sql-coursera_sqllite.ipynb</a:t>
            </a:r>
            <a:endParaRPr b="0" lang="en-US" sz="1200" spc="-1" strike="noStrike">
              <a:solidFill>
                <a:srgbClr val="000000"/>
              </a:solidFill>
              <a:latin typeface="Arial"/>
            </a:endParaRPr>
          </a:p>
        </p:txBody>
      </p:sp>
      <p:sp>
        <p:nvSpPr>
          <p:cNvPr id="214" name="PlaceHolder 4"/>
          <p:cNvSpPr txBox="1"/>
          <p:nvPr/>
        </p:nvSpPr>
        <p:spPr>
          <a:xfrm>
            <a:off x="1190880" y="1580040"/>
            <a:ext cx="9744840" cy="354204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rPr>
              <a:t>For Exploratory Data Analysis (EDA) with SQL :</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For this analysis, another data is extracted and analyzed</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200" spc="-1" strike="noStrike">
                <a:solidFill>
                  <a:srgbClr val="000000"/>
                </a:solidFill>
                <a:latin typeface="Calibri"/>
                <a:ea typeface="游ゴシック"/>
              </a:rPr>
              <a:t>https://cf-courses-data.s3.us.cloud-object-storage.appdomain.cloud/IBM-DS0321EN-SkillsNetwork/labs/module_2/data/Spacex.csv</a:t>
            </a:r>
            <a:endParaRPr b="0" lang="en-US" sz="12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all launch site list (4 Launch sites are available in the data)</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Total Payload Mass (kg) : 45,596kg</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Average Payload Mass (kg) : 2,928kg</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dates of launch (Such as the earliest date launch record is on 4</a:t>
            </a:r>
            <a:r>
              <a:rPr b="0" lang="en-US" sz="1800" spc="-1" strike="noStrike" baseline="33000">
                <a:solidFill>
                  <a:srgbClr val="000000"/>
                </a:solidFill>
                <a:latin typeface="Calibri"/>
                <a:ea typeface="游ゴシック"/>
              </a:rPr>
              <a:t>th</a:t>
            </a:r>
            <a:r>
              <a:rPr b="0" lang="en-US" sz="1800" spc="-1" strike="noStrike">
                <a:solidFill>
                  <a:srgbClr val="000000"/>
                </a:solidFill>
                <a:latin typeface="Calibri"/>
                <a:ea typeface="游ゴシック"/>
              </a:rPr>
              <a:t> Oct 2010)</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list of Booster Version</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count of the recorded mission’s success and failure </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the which Booster Version has the max Payload Mass</a:t>
            </a:r>
            <a:endParaRPr b="0" lang="en-US" sz="1800" spc="-1" strike="noStrike">
              <a:solidFill>
                <a:srgbClr val="000000"/>
              </a:solidFill>
              <a:latin typeface="Arial"/>
            </a:endParaRPr>
          </a:p>
          <a:p>
            <a:pPr marL="432000" indent="-324000">
              <a:lnSpc>
                <a:spcPct val="100000"/>
              </a:lnSpc>
              <a:buClr>
                <a:srgbClr val="000000"/>
              </a:buClr>
              <a:buFont typeface="OpenSymbol"/>
              <a:buAutoNum type="arabicParenR"/>
              <a:tabLst>
                <a:tab algn="l" pos="0"/>
              </a:tabLst>
            </a:pPr>
            <a:r>
              <a:rPr b="0" lang="en-US" sz="1800" spc="-1" strike="noStrike">
                <a:solidFill>
                  <a:srgbClr val="000000"/>
                </a:solidFill>
                <a:latin typeface="Calibri"/>
                <a:ea typeface="游ゴシック"/>
              </a:rPr>
              <a:t>Check failure measure in within certain date </a:t>
            </a:r>
            <a:endParaRPr b="0" lang="en-US" sz="1800" spc="-1" strike="noStrike">
              <a:solidFill>
                <a:srgbClr val="000000"/>
              </a:solidFill>
              <a:latin typeface="Arial"/>
            </a:endParaRPr>
          </a:p>
          <a:p>
            <a:pPr>
              <a:lnSpc>
                <a:spcPct val="100000"/>
              </a:lnSpc>
              <a:tabLst>
                <a:tab algn="l" pos="0"/>
              </a:tabLst>
            </a:pP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96AEEB64-E335-48F3-8EE9-9B31495675AB}"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216" name="Text Placeholder 12"/>
          <p:cNvSpPr/>
          <p:nvPr/>
        </p:nvSpPr>
        <p:spPr>
          <a:xfrm>
            <a:off x="1594440" y="610020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2"/>
              </a:rPr>
              <a:t>https://github.com/NikAzam422/SpaceX.git</a:t>
            </a:r>
            <a:endParaRPr b="0" lang="en-US" sz="1200" spc="-1" strike="noStrike">
              <a:solidFill>
                <a:srgbClr val="000000"/>
              </a:solidFill>
              <a:latin typeface="Arial"/>
            </a:endParaRPr>
          </a:p>
        </p:txBody>
      </p:sp>
      <p:sp>
        <p:nvSpPr>
          <p:cNvPr id="217" name="Text Placeholder 13"/>
          <p:cNvSpPr/>
          <p:nvPr/>
        </p:nvSpPr>
        <p:spPr>
          <a:xfrm>
            <a:off x="5987520" y="609336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jupyter-labs-eda-sql-coursera_sqllite.ipynb</a:t>
            </a:r>
            <a:endParaRPr b="0" lang="en-US" sz="1200" spc="-1" strike="noStrike">
              <a:solidFill>
                <a:srgbClr val="000000"/>
              </a:solidFill>
              <a:latin typeface="Arial"/>
            </a:endParaRPr>
          </a:p>
        </p:txBody>
      </p:sp>
      <p:sp>
        <p:nvSpPr>
          <p:cNvPr id="218" name="PlaceHolder 5"/>
          <p:cNvSpPr txBox="1"/>
          <p:nvPr/>
        </p:nvSpPr>
        <p:spPr>
          <a:xfrm>
            <a:off x="1191240" y="1362960"/>
            <a:ext cx="9744840" cy="203724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With Interactive Map Folium, some important location can be </a:t>
            </a:r>
            <a:r>
              <a:rPr b="0" lang="en-US" sz="1800" spc="-1" strike="noStrike">
                <a:solidFill>
                  <a:srgbClr val="000000"/>
                </a:solidFill>
                <a:latin typeface="Calibri"/>
                <a:ea typeface="游ゴシック"/>
              </a:rPr>
              <a:t>visualized on map :</a:t>
            </a:r>
            <a:endParaRPr b="0" lang="en-US" sz="1800" spc="-1" strike="noStrike">
              <a:solidFill>
                <a:srgbClr val="000000"/>
              </a:solidFill>
              <a:latin typeface="Arial"/>
            </a:endParaRPr>
          </a:p>
          <a:p>
            <a:pPr marL="432000" indent="-324000">
              <a:lnSpc>
                <a:spcPct val="100000"/>
              </a:lnSpc>
              <a:spcBef>
                <a:spcPts val="550"/>
              </a:spcBef>
              <a:buClr>
                <a:srgbClr val="000000"/>
              </a:buClr>
              <a:buFont typeface="OpenSymbol"/>
              <a:buAutoNum type="arabicParenR"/>
              <a:tabLst>
                <a:tab algn="l" pos="0"/>
              </a:tabLst>
            </a:pPr>
            <a:r>
              <a:rPr b="0" lang="en-US" sz="1800" spc="-1" strike="noStrike">
                <a:solidFill>
                  <a:srgbClr val="000000"/>
                </a:solidFill>
                <a:latin typeface="Calibri"/>
                <a:ea typeface="游ゴシック"/>
              </a:rPr>
              <a:t>Location of launch sites</a:t>
            </a:r>
            <a:endParaRPr b="0" lang="en-US" sz="1800" spc="-1" strike="noStrike">
              <a:solidFill>
                <a:srgbClr val="000000"/>
              </a:solidFill>
              <a:latin typeface="Arial"/>
              <a:ea typeface="游ゴシック"/>
            </a:endParaRPr>
          </a:p>
          <a:p>
            <a:pPr marL="432000" indent="-324000">
              <a:lnSpc>
                <a:spcPct val="100000"/>
              </a:lnSpc>
              <a:spcBef>
                <a:spcPts val="550"/>
              </a:spcBef>
              <a:buClr>
                <a:srgbClr val="000000"/>
              </a:buClr>
              <a:buFont typeface="OpenSymbol"/>
              <a:buAutoNum type="arabicParenR"/>
              <a:tabLst>
                <a:tab algn="l" pos="0"/>
              </a:tabLst>
            </a:pPr>
            <a:r>
              <a:rPr b="0" lang="en-US" sz="1800" spc="-1" strike="noStrike">
                <a:solidFill>
                  <a:srgbClr val="000000"/>
                </a:solidFill>
                <a:latin typeface="Calibri"/>
                <a:ea typeface="游ゴシック"/>
              </a:rPr>
              <a:t>Location of NASA Johnson Space Center at Houston Texas</a:t>
            </a:r>
            <a:endParaRPr b="0" lang="en-US" sz="1800" spc="-1" strike="noStrike">
              <a:solidFill>
                <a:srgbClr val="000000"/>
              </a:solidFill>
              <a:latin typeface="Arial"/>
              <a:ea typeface="游ゴシック"/>
            </a:endParaRPr>
          </a:p>
          <a:p>
            <a:pPr marL="432000" indent="-324000">
              <a:lnSpc>
                <a:spcPct val="100000"/>
              </a:lnSpc>
              <a:spcBef>
                <a:spcPts val="550"/>
              </a:spcBef>
              <a:buClr>
                <a:srgbClr val="000000"/>
              </a:buClr>
              <a:buFont typeface="OpenSymbol"/>
              <a:buAutoNum type="arabicParenR"/>
              <a:tabLst>
                <a:tab algn="l" pos="0"/>
              </a:tabLst>
            </a:pPr>
            <a:r>
              <a:rPr b="0" lang="en-US" sz="1800" spc="-1" strike="noStrike">
                <a:solidFill>
                  <a:srgbClr val="000000"/>
                </a:solidFill>
                <a:latin typeface="Calibri"/>
                <a:ea typeface="游ゴシック"/>
              </a:rPr>
              <a:t>Colored markers and label popups are also inserted into the map</a:t>
            </a:r>
            <a:endParaRPr b="0" lang="en-US" sz="1800" spc="-1" strike="noStrike">
              <a:solidFill>
                <a:srgbClr val="000000"/>
              </a:solidFill>
              <a:latin typeface="Arial"/>
              <a:ea typeface="游ゴシック"/>
            </a:endParaRPr>
          </a:p>
          <a:p>
            <a:pPr marL="432000" indent="-324000">
              <a:lnSpc>
                <a:spcPct val="100000"/>
              </a:lnSpc>
              <a:spcBef>
                <a:spcPts val="550"/>
              </a:spcBef>
              <a:buClr>
                <a:srgbClr val="000000"/>
              </a:buClr>
              <a:buFont typeface="OpenSymbol"/>
              <a:buAutoNum type="arabicParenR"/>
              <a:tabLst>
                <a:tab algn="l" pos="0"/>
              </a:tabLst>
            </a:pPr>
            <a:r>
              <a:rPr b="0" lang="en-US" sz="1800" spc="-1" strike="noStrike">
                <a:solidFill>
                  <a:srgbClr val="000000"/>
                </a:solidFill>
                <a:latin typeface="Calibri"/>
                <a:ea typeface="游ゴシック"/>
              </a:rPr>
              <a:t>Count of success and failure of launch also insert into the map </a:t>
            </a:r>
            <a:endParaRPr b="0" lang="en-US" sz="1800" spc="-1" strike="noStrike">
              <a:solidFill>
                <a:srgbClr val="000000"/>
              </a:solidFill>
              <a:latin typeface="Arial"/>
              <a:ea typeface="游ゴシック"/>
            </a:endParaRPr>
          </a:p>
          <a:p>
            <a:pPr marL="432000" indent="-324000">
              <a:lnSpc>
                <a:spcPct val="100000"/>
              </a:lnSpc>
              <a:spcBef>
                <a:spcPts val="550"/>
              </a:spcBef>
              <a:buClr>
                <a:srgbClr val="000000"/>
              </a:buClr>
              <a:buFont typeface="OpenSymbol"/>
              <a:buAutoNum type="arabicParenR"/>
              <a:tabLst>
                <a:tab algn="l" pos="0"/>
              </a:tabLst>
            </a:pPr>
            <a:r>
              <a:rPr b="0" lang="en-US" sz="1800" spc="-1" strike="noStrike">
                <a:solidFill>
                  <a:srgbClr val="000000"/>
                </a:solidFill>
                <a:latin typeface="Calibri"/>
                <a:ea typeface="游ゴシック"/>
              </a:rPr>
              <a:t>Nearest coastline from some launch site also marked, line drawn and its distance is calculated</a:t>
            </a:r>
            <a:endParaRPr b="0" lang="en-US" sz="1800" spc="-1" strike="noStrike">
              <a:solidFill>
                <a:srgbClr val="000000"/>
              </a:solidFill>
              <a:latin typeface="Arial"/>
              <a:ea typeface="游ゴシック"/>
            </a:endParaRPr>
          </a:p>
        </p:txBody>
      </p:sp>
      <p:pic>
        <p:nvPicPr>
          <p:cNvPr id="219" name="" descr=""/>
          <p:cNvPicPr/>
          <p:nvPr/>
        </p:nvPicPr>
        <p:blipFill>
          <a:blip r:embed="rId3"/>
          <a:stretch/>
        </p:blipFill>
        <p:spPr>
          <a:xfrm>
            <a:off x="941400" y="3737880"/>
            <a:ext cx="6996600" cy="2027160"/>
          </a:xfrm>
          <a:prstGeom prst="rect">
            <a:avLst/>
          </a:prstGeom>
          <a:ln w="0">
            <a:noFill/>
          </a:ln>
        </p:spPr>
      </p:pic>
      <p:pic>
        <p:nvPicPr>
          <p:cNvPr id="220" name="" descr=""/>
          <p:cNvPicPr/>
          <p:nvPr/>
        </p:nvPicPr>
        <p:blipFill>
          <a:blip r:embed="rId4"/>
          <a:stretch/>
        </p:blipFill>
        <p:spPr>
          <a:xfrm>
            <a:off x="8257320" y="3588840"/>
            <a:ext cx="1818360" cy="2142720"/>
          </a:xfrm>
          <a:prstGeom prst="rect">
            <a:avLst/>
          </a:prstGeom>
          <a:ln w="0">
            <a:noFill/>
          </a:ln>
        </p:spPr>
      </p:pic>
      <p:sp>
        <p:nvSpPr>
          <p:cNvPr id="2" name="PlaceHolder 1"/>
          <p:cNvSpPr>
            <a:spLocks noGrp="1"/>
          </p:cNvSpPr>
          <p:nvPr>
            <p:ph type="sldNum" idx="2"/>
          </p:nvPr>
        </p:nvSpPr>
        <p:spPr/>
        <p:txBody>
          <a:bodyPr/>
          <a:p>
            <a:fld id="{027D003B-E3FD-4F93-8A95-CD3FCCB33898}"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222" name="Text Placeholder 14"/>
          <p:cNvSpPr/>
          <p:nvPr/>
        </p:nvSpPr>
        <p:spPr>
          <a:xfrm>
            <a:off x="1594440" y="610020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2"/>
              </a:rPr>
              <a:t>https://github.com/NikAzam422/SpaceX.git</a:t>
            </a:r>
            <a:endParaRPr b="0" lang="en-US" sz="1200" spc="-1" strike="noStrike">
              <a:solidFill>
                <a:srgbClr val="000000"/>
              </a:solidFill>
              <a:latin typeface="Arial"/>
            </a:endParaRPr>
          </a:p>
        </p:txBody>
      </p:sp>
      <p:sp>
        <p:nvSpPr>
          <p:cNvPr id="223" name="Text Placeholder 15"/>
          <p:cNvSpPr/>
          <p:nvPr/>
        </p:nvSpPr>
        <p:spPr>
          <a:xfrm>
            <a:off x="5987520" y="609336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spacex_dash_app.py</a:t>
            </a:r>
            <a:endParaRPr b="0" lang="en-US" sz="1200" spc="-1" strike="noStrike">
              <a:solidFill>
                <a:srgbClr val="000000"/>
              </a:solidFill>
              <a:latin typeface="Arial"/>
            </a:endParaRPr>
          </a:p>
        </p:txBody>
      </p:sp>
      <p:sp>
        <p:nvSpPr>
          <p:cNvPr id="224" name="PlaceHolder 6"/>
          <p:cNvSpPr txBox="1"/>
          <p:nvPr/>
        </p:nvSpPr>
        <p:spPr>
          <a:xfrm>
            <a:off x="693720" y="1363320"/>
            <a:ext cx="5372280" cy="458532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A dashboard is created with below function:</a:t>
            </a:r>
            <a:endParaRPr b="0" lang="en-US" sz="1800" spc="-1" strike="noStrike">
              <a:solidFill>
                <a:srgbClr val="000000"/>
              </a:solidFill>
              <a:latin typeface="Arial"/>
            </a:endParaRPr>
          </a:p>
          <a:p>
            <a:pPr>
              <a:lnSpc>
                <a:spcPct val="100000"/>
              </a:lnSpc>
              <a:spcBef>
                <a:spcPts val="1400"/>
              </a:spcBef>
              <a:tabLst>
                <a:tab algn="l" pos="0"/>
              </a:tabLst>
            </a:pPr>
            <a:endParaRPr b="0" lang="en-US" sz="1800" spc="-1" strike="noStrike">
              <a:solidFill>
                <a:srgbClr val="000000"/>
              </a:solidFill>
              <a:latin typeface="Arial"/>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Pie chart and Scatter plot as output</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Pull down and numerical slider as input</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Depends on input, the output will change in real time</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If pull down input ‘ALL’ is selected, Pie Chart will show the ratio of successful landing on all launch site.</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If pull down input launch site name is selected, Pie Chart will show the ratio of success and failure of landing of the site</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The numerical slider is for Pay load Mass. </a:t>
            </a:r>
            <a:endParaRPr b="0" lang="en-US" sz="1800" spc="-1" strike="noStrike">
              <a:solidFill>
                <a:srgbClr val="000000"/>
              </a:solidFill>
              <a:latin typeface="Arial"/>
              <a:ea typeface="游ゴシック"/>
            </a:endParaRPr>
          </a:p>
          <a:p>
            <a:pPr marL="216000" indent="-216000">
              <a:lnSpc>
                <a:spcPct val="100000"/>
              </a:lnSpc>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The Scatter plot, which is Pay load mass vs. Success rate, will change in real time according to input of numerical slider and selected launch site.</a:t>
            </a:r>
            <a:endParaRPr b="0" lang="en-US" sz="1800" spc="-1" strike="noStrike">
              <a:solidFill>
                <a:srgbClr val="000000"/>
              </a:solidFill>
              <a:latin typeface="Arial"/>
              <a:ea typeface="游ゴシック"/>
            </a:endParaRPr>
          </a:p>
        </p:txBody>
      </p:sp>
      <p:pic>
        <p:nvPicPr>
          <p:cNvPr id="225" name="" descr=""/>
          <p:cNvPicPr/>
          <p:nvPr/>
        </p:nvPicPr>
        <p:blipFill>
          <a:blip r:embed="rId3"/>
          <a:stretch/>
        </p:blipFill>
        <p:spPr>
          <a:xfrm>
            <a:off x="6460560" y="1328400"/>
            <a:ext cx="4898520" cy="4470120"/>
          </a:xfrm>
          <a:prstGeom prst="rect">
            <a:avLst/>
          </a:prstGeom>
          <a:ln w="0">
            <a:noFill/>
          </a:ln>
        </p:spPr>
      </p:pic>
      <p:sp>
        <p:nvSpPr>
          <p:cNvPr id="2" name="PlaceHolder 1"/>
          <p:cNvSpPr>
            <a:spLocks noGrp="1"/>
          </p:cNvSpPr>
          <p:nvPr>
            <p:ph type="sldNum" idx="2"/>
          </p:nvPr>
        </p:nvSpPr>
        <p:spPr/>
        <p:txBody>
          <a:bodyPr/>
          <a:p>
            <a:fld id="{06F038F6-8669-4296-9446-C2EE670A04B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227" name="Text Placeholder 16"/>
          <p:cNvSpPr/>
          <p:nvPr/>
        </p:nvSpPr>
        <p:spPr>
          <a:xfrm>
            <a:off x="1594080" y="610056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2"/>
              </a:rPr>
              <a:t>https://github.com/NikAzam422/SpaceX.git</a:t>
            </a:r>
            <a:endParaRPr b="0" lang="en-US" sz="1200" spc="-1" strike="noStrike">
              <a:solidFill>
                <a:srgbClr val="000000"/>
              </a:solidFill>
              <a:latin typeface="Arial"/>
            </a:endParaRPr>
          </a:p>
        </p:txBody>
      </p:sp>
      <p:sp>
        <p:nvSpPr>
          <p:cNvPr id="228" name="Text Placeholder 17"/>
          <p:cNvSpPr/>
          <p:nvPr/>
        </p:nvSpPr>
        <p:spPr>
          <a:xfrm>
            <a:off x="5987160" y="609372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spacex_dash_app.py</a:t>
            </a:r>
            <a:endParaRPr b="0" lang="en-US" sz="1200" spc="-1" strike="noStrike">
              <a:solidFill>
                <a:srgbClr val="000000"/>
              </a:solidFill>
              <a:latin typeface="Arial"/>
            </a:endParaRPr>
          </a:p>
        </p:txBody>
      </p:sp>
      <p:sp>
        <p:nvSpPr>
          <p:cNvPr id="229" name="PlaceHolder 7"/>
          <p:cNvSpPr txBox="1"/>
          <p:nvPr/>
        </p:nvSpPr>
        <p:spPr>
          <a:xfrm>
            <a:off x="694080" y="1806480"/>
            <a:ext cx="10744200" cy="250452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For predictive analysis, machine learning method is used</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For machine learning, 80% of data is assigned for Training, 20% is assigned for Test.  </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Predictive analysis has been conducted by using GridSearchCV function from Scikit-Learn API</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Logistic Regression, Support Vector Machine, Tree Classifier, K-Nearest Neighbour objects have been used on GridSearchCV function.</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Each result is then compared to find the best prediction method.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05D3C23-C10C-44DF-946F-9E4922EDE74B}"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0" name="Content Placeholder 2"/>
          <p:cNvSpPr/>
          <p:nvPr/>
        </p:nvSpPr>
        <p:spPr>
          <a:xfrm>
            <a:off x="709560" y="1378800"/>
            <a:ext cx="6033240" cy="4865760"/>
          </a:xfrm>
          <a:prstGeom prst="rect">
            <a:avLst/>
          </a:prstGeom>
          <a:noFill/>
          <a:ln w="0">
            <a:noFill/>
          </a:ln>
        </p:spPr>
        <p:style>
          <a:lnRef idx="0"/>
          <a:fillRef idx="0"/>
          <a:effectRef idx="0"/>
          <a:fontRef idx="minor"/>
        </p:style>
        <p:txBody>
          <a:bodyPr lIns="90000" rIns="90000" tIns="45000" bIns="45000" anchor="t">
            <a:normAutofit fontScale="86000"/>
          </a:bodyPr>
          <a:p>
            <a:pPr marL="196560" indent="-196560">
              <a:lnSpc>
                <a:spcPct val="100000"/>
              </a:lnSpc>
              <a:spcBef>
                <a:spcPts val="1400"/>
              </a:spcBef>
              <a:buClr>
                <a:srgbClr val="292929"/>
              </a:buClr>
              <a:buFont typeface="Arial"/>
              <a:buChar char="•"/>
            </a:pPr>
            <a:r>
              <a:rPr b="1" lang="en-US" sz="2000" spc="-1" strike="noStrike">
                <a:solidFill>
                  <a:schemeClr val="accent3">
                    <a:lumMod val="25000"/>
                  </a:schemeClr>
                </a:solidFill>
                <a:latin typeface="Abadi"/>
                <a:ea typeface="DejaVu Sans"/>
              </a:rPr>
              <a:t>Exploratory data analysis results</a:t>
            </a:r>
            <a:endParaRPr b="0" lang="en-US" sz="20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marL="196560" indent="-196560">
              <a:lnSpc>
                <a:spcPct val="100000"/>
              </a:lnSpc>
              <a:spcBef>
                <a:spcPts val="1400"/>
              </a:spcBef>
              <a:buClr>
                <a:srgbClr val="292929"/>
              </a:buClr>
              <a:buFont typeface="Arial"/>
              <a:buChar char="•"/>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marL="196560" indent="-196560">
              <a:lnSpc>
                <a:spcPct val="100000"/>
              </a:lnSpc>
              <a:spcBef>
                <a:spcPts val="1400"/>
              </a:spcBef>
              <a:buClr>
                <a:srgbClr val="292929"/>
              </a:buClr>
              <a:buFont typeface="Arial"/>
              <a:buChar char="•"/>
            </a:pPr>
            <a:r>
              <a:rPr b="1" lang="en-US" sz="2200" spc="-1" strike="noStrike">
                <a:solidFill>
                  <a:schemeClr val="accent3">
                    <a:lumMod val="25000"/>
                  </a:schemeClr>
                </a:solidFill>
                <a:latin typeface="Abadi"/>
                <a:ea typeface="DejaVu Sans"/>
              </a:rPr>
              <a:t>Predictive analysis results</a:t>
            </a:r>
            <a:endParaRPr b="0" lang="en-US" sz="2200" spc="-1" strike="noStrike">
              <a:solidFill>
                <a:srgbClr val="000000"/>
              </a:solidFill>
              <a:latin typeface="Arial"/>
            </a:endParaRPr>
          </a:p>
          <a:p>
            <a:pPr>
              <a:lnSpc>
                <a:spcPct val="100000"/>
              </a:lnSpc>
              <a:spcBef>
                <a:spcPts val="266"/>
              </a:spcBef>
            </a:pPr>
            <a:r>
              <a:rPr b="0" lang="en-US" sz="1800" spc="-1" strike="noStrike">
                <a:solidFill>
                  <a:schemeClr val="accent3">
                    <a:lumMod val="25000"/>
                  </a:schemeClr>
                </a:solidFill>
                <a:latin typeface="Abadi"/>
                <a:ea typeface="DejaVu Sans"/>
              </a:rPr>
              <a:t>Tree classifier method has shown higher evaluation for Predictive analysis</a:t>
            </a:r>
            <a:endParaRPr b="0" lang="en-US" sz="1800" spc="-1" strike="noStrike">
              <a:solidFill>
                <a:srgbClr val="000000"/>
              </a:solidFill>
              <a:latin typeface="Arial"/>
              <a:ea typeface="游ゴシック"/>
            </a:endParaRPr>
          </a:p>
          <a:p>
            <a:pPr>
              <a:lnSpc>
                <a:spcPct val="100000"/>
              </a:lnSpc>
              <a:spcBef>
                <a:spcPts val="266"/>
              </a:spcBef>
            </a:pPr>
            <a:r>
              <a:rPr b="0" lang="en-US" sz="1800" spc="-1" strike="noStrike">
                <a:solidFill>
                  <a:schemeClr val="accent3">
                    <a:lumMod val="25000"/>
                  </a:schemeClr>
                </a:solidFill>
                <a:latin typeface="Abadi"/>
                <a:ea typeface="DejaVu Sans"/>
              </a:rPr>
              <a:t>Its score is 0.9027777777777778 (Nearer to 1 is best result)</a:t>
            </a:r>
            <a:r>
              <a:rPr b="0" lang="en-US" sz="2200" spc="-1" strike="noStrike">
                <a:solidFill>
                  <a:schemeClr val="accent3">
                    <a:lumMod val="25000"/>
                  </a:schemeClr>
                </a:solidFill>
                <a:latin typeface="Abadi"/>
                <a:ea typeface="DejaVu Sans"/>
              </a:rPr>
              <a:t> </a:t>
            </a:r>
            <a:endParaRPr b="0" lang="en-US" sz="2200" spc="-1" strike="noStrike">
              <a:solidFill>
                <a:srgbClr val="000000"/>
              </a:solidFill>
              <a:latin typeface="Arial"/>
              <a:ea typeface="游ゴシック"/>
            </a:endParaRPr>
          </a:p>
          <a:p>
            <a:pPr>
              <a:lnSpc>
                <a:spcPct val="90000"/>
              </a:lnSpc>
              <a:spcBef>
                <a:spcPts val="499"/>
              </a:spcBef>
            </a:pPr>
            <a:endParaRPr b="0" lang="en-US" sz="1800" spc="-1" strike="noStrike">
              <a:solidFill>
                <a:srgbClr val="000000"/>
              </a:solidFill>
              <a:latin typeface="Arial"/>
            </a:endParaRPr>
          </a:p>
          <a:p>
            <a:pPr marL="393120">
              <a:lnSpc>
                <a:spcPct val="90000"/>
              </a:lnSpc>
              <a:spcBef>
                <a:spcPts val="499"/>
              </a:spcBef>
              <a:tabLst>
                <a:tab algn="l" pos="0"/>
              </a:tabLst>
            </a:pPr>
            <a:endParaRPr b="0" lang="en-US" sz="1800" spc="-1" strike="noStrike">
              <a:solidFill>
                <a:srgbClr val="000000"/>
              </a:solidFill>
              <a:latin typeface="Arial"/>
            </a:endParaRPr>
          </a:p>
        </p:txBody>
      </p:sp>
      <p:sp>
        <p:nvSpPr>
          <p:cNvPr id="23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pic>
        <p:nvPicPr>
          <p:cNvPr id="232" name="" descr=""/>
          <p:cNvPicPr/>
          <p:nvPr/>
        </p:nvPicPr>
        <p:blipFill>
          <a:blip r:embed="rId2"/>
          <a:stretch/>
        </p:blipFill>
        <p:spPr>
          <a:xfrm>
            <a:off x="7179480" y="2272680"/>
            <a:ext cx="4041720" cy="3688200"/>
          </a:xfrm>
          <a:prstGeom prst="rect">
            <a:avLst/>
          </a:prstGeom>
          <a:ln w="0">
            <a:noFill/>
          </a:ln>
        </p:spPr>
      </p:pic>
      <p:sp>
        <p:nvSpPr>
          <p:cNvPr id="233" name="Content Placeholder 1"/>
          <p:cNvSpPr/>
          <p:nvPr/>
        </p:nvSpPr>
        <p:spPr>
          <a:xfrm>
            <a:off x="6906240" y="1427760"/>
            <a:ext cx="4401360" cy="7743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1" lang="en-US" sz="2000" spc="-1" strike="noStrike">
                <a:solidFill>
                  <a:schemeClr val="accent3">
                    <a:lumMod val="25000"/>
                  </a:schemeClr>
                </a:solidFill>
                <a:latin typeface="Abadi"/>
                <a:ea typeface="DejaVu Sans"/>
              </a:rPr>
              <a:t>Interactive analytics demo in screenshots</a:t>
            </a:r>
            <a:endParaRPr b="0" lang="en-US" sz="2000" spc="-1" strike="noStrike">
              <a:solidFill>
                <a:srgbClr val="000000"/>
              </a:solidFill>
              <a:latin typeface="Arial"/>
            </a:endParaRPr>
          </a:p>
          <a:p>
            <a:pPr>
              <a:lnSpc>
                <a:spcPct val="90000"/>
              </a:lnSpc>
              <a:spcBef>
                <a:spcPts val="499"/>
              </a:spcBef>
            </a:pPr>
            <a:endParaRPr b="0" lang="en-US" sz="1800" spc="-1" strike="noStrike">
              <a:solidFill>
                <a:srgbClr val="000000"/>
              </a:solidFill>
              <a:latin typeface="Arial"/>
            </a:endParaRPr>
          </a:p>
          <a:p>
            <a:pPr marL="457200">
              <a:lnSpc>
                <a:spcPct val="90000"/>
              </a:lnSpc>
              <a:spcBef>
                <a:spcPts val="499"/>
              </a:spcBef>
              <a:tabLst>
                <a:tab algn="l" pos="0"/>
              </a:tabLst>
            </a:pPr>
            <a:endParaRPr b="0" lang="en-US" sz="1800" spc="-1" strike="noStrike">
              <a:solidFill>
                <a:srgbClr val="000000"/>
              </a:solidFill>
              <a:latin typeface="Arial"/>
            </a:endParaRPr>
          </a:p>
        </p:txBody>
      </p:sp>
      <p:pic>
        <p:nvPicPr>
          <p:cNvPr id="234" name="" descr=""/>
          <p:cNvPicPr/>
          <p:nvPr/>
        </p:nvPicPr>
        <p:blipFill>
          <a:blip r:embed="rId3"/>
          <a:stretch/>
        </p:blipFill>
        <p:spPr>
          <a:xfrm>
            <a:off x="1297440" y="1980000"/>
            <a:ext cx="1853280" cy="1286640"/>
          </a:xfrm>
          <a:prstGeom prst="rect">
            <a:avLst/>
          </a:prstGeom>
          <a:ln w="0">
            <a:noFill/>
          </a:ln>
        </p:spPr>
      </p:pic>
      <p:pic>
        <p:nvPicPr>
          <p:cNvPr id="235" name="" descr=""/>
          <p:cNvPicPr/>
          <p:nvPr/>
        </p:nvPicPr>
        <p:blipFill>
          <a:blip r:embed="rId4"/>
          <a:stretch/>
        </p:blipFill>
        <p:spPr>
          <a:xfrm>
            <a:off x="469080" y="3515040"/>
            <a:ext cx="6212520" cy="1197000"/>
          </a:xfrm>
          <a:prstGeom prst="rect">
            <a:avLst/>
          </a:prstGeom>
          <a:ln w="0">
            <a:noFill/>
          </a:ln>
        </p:spPr>
      </p:pic>
      <p:pic>
        <p:nvPicPr>
          <p:cNvPr id="236" name="" descr=""/>
          <p:cNvPicPr/>
          <p:nvPr/>
        </p:nvPicPr>
        <p:blipFill>
          <a:blip r:embed="rId5"/>
          <a:stretch/>
        </p:blipFill>
        <p:spPr>
          <a:xfrm>
            <a:off x="3954600" y="1913760"/>
            <a:ext cx="1877400" cy="1404360"/>
          </a:xfrm>
          <a:prstGeom prst="rect">
            <a:avLst/>
          </a:prstGeom>
          <a:ln w="0">
            <a:noFill/>
          </a:ln>
        </p:spPr>
      </p:pic>
      <p:sp>
        <p:nvSpPr>
          <p:cNvPr id="2" name="PlaceHolder 1"/>
          <p:cNvSpPr>
            <a:spLocks noGrp="1"/>
          </p:cNvSpPr>
          <p:nvPr>
            <p:ph type="sldNum" idx="2"/>
          </p:nvPr>
        </p:nvSpPr>
        <p:spPr/>
        <p:txBody>
          <a:bodyPr/>
          <a:p>
            <a:fld id="{B289943F-49CE-44C4-AEC4-8FFA77FC9A4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39" name="" descr=""/>
          <p:cNvPicPr/>
          <p:nvPr/>
        </p:nvPicPr>
        <p:blipFill>
          <a:blip r:embed="rId2"/>
          <a:stretch/>
        </p:blipFill>
        <p:spPr>
          <a:xfrm>
            <a:off x="497520" y="1438560"/>
            <a:ext cx="11255400" cy="3206880"/>
          </a:xfrm>
          <a:prstGeom prst="rect">
            <a:avLst/>
          </a:prstGeom>
          <a:ln w="0">
            <a:noFill/>
          </a:ln>
        </p:spPr>
      </p:pic>
      <p:sp>
        <p:nvSpPr>
          <p:cNvPr id="240" name="PlaceHolder 8"/>
          <p:cNvSpPr txBox="1"/>
          <p:nvPr/>
        </p:nvSpPr>
        <p:spPr>
          <a:xfrm>
            <a:off x="515520" y="4931640"/>
            <a:ext cx="10288080" cy="14266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CCAFS-SLC-40 Launch site has the most launch count</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CCAFS-SLC-40 Launch site has lots of failed landing, but more successful latter</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KSC-LC-39A only has most launch while other site do not  </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C61C8D6-06EE-4775-A17F-E53E84BBBE56}"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42" name="" descr=""/>
          <p:cNvPicPr/>
          <p:nvPr/>
        </p:nvPicPr>
        <p:blipFill>
          <a:blip r:embed="rId2"/>
          <a:stretch/>
        </p:blipFill>
        <p:spPr>
          <a:xfrm>
            <a:off x="593280" y="1563840"/>
            <a:ext cx="10835280" cy="3106440"/>
          </a:xfrm>
          <a:prstGeom prst="rect">
            <a:avLst/>
          </a:prstGeom>
          <a:ln w="0">
            <a:noFill/>
          </a:ln>
        </p:spPr>
      </p:pic>
      <p:sp>
        <p:nvSpPr>
          <p:cNvPr id="243" name="PlaceHolder 9"/>
          <p:cNvSpPr txBox="1"/>
          <p:nvPr/>
        </p:nvSpPr>
        <p:spPr>
          <a:xfrm>
            <a:off x="515520" y="4932000"/>
            <a:ext cx="10288080" cy="14266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Most launch has less than 8,000 kg pay load</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CCAFS-SLC-40 and KSC-LC-39A has high pay load mass launch, but VAFB-SLC-4E do not. </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 </a:t>
            </a:r>
            <a:r>
              <a:rPr b="0" lang="en-US" sz="1800" spc="-1" strike="noStrike">
                <a:solidFill>
                  <a:srgbClr val="000000"/>
                </a:solidFill>
                <a:latin typeface="Calibri"/>
                <a:ea typeface="游ゴシック"/>
              </a:rPr>
              <a:t>VAFB-SLC-4E mostly launch middle pay load around 9,000 ~ 10,000 kg</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A8E5C519-AA9F-4407-906A-51050A8AE93B}"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16EB4FF9-2B8E-4DB0-ADAB-479D9651D693}"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167"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US" sz="2200" spc="-1" strike="noStrike">
              <a:solidFill>
                <a:srgbClr val="000000"/>
              </a:solidFill>
              <a:latin typeface="Arial"/>
            </a:endParaRPr>
          </a:p>
        </p:txBody>
      </p:sp>
      <p:sp>
        <p:nvSpPr>
          <p:cNvPr id="1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45" name="" descr=""/>
          <p:cNvPicPr/>
          <p:nvPr/>
        </p:nvPicPr>
        <p:blipFill>
          <a:blip r:embed="rId2"/>
          <a:stretch/>
        </p:blipFill>
        <p:spPr>
          <a:xfrm>
            <a:off x="3778560" y="1310760"/>
            <a:ext cx="4075560" cy="3930840"/>
          </a:xfrm>
          <a:prstGeom prst="rect">
            <a:avLst/>
          </a:prstGeom>
          <a:ln w="0">
            <a:noFill/>
          </a:ln>
        </p:spPr>
      </p:pic>
      <p:sp>
        <p:nvSpPr>
          <p:cNvPr id="246" name="PlaceHolder 10"/>
          <p:cNvSpPr txBox="1"/>
          <p:nvPr/>
        </p:nvSpPr>
        <p:spPr>
          <a:xfrm>
            <a:off x="3073320" y="5355360"/>
            <a:ext cx="5759280" cy="120024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ES-L1, GEO, HEO, and SSO orbit has very high success rate</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SO orbit has lowest success rate</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Other orbits have more than 50% of success rate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F2A4AE2D-291E-47AB-95F5-7D9FB68A02C9}"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sp>
        <p:nvSpPr>
          <p:cNvPr id="248" name="PlaceHolder 11"/>
          <p:cNvSpPr txBox="1"/>
          <p:nvPr/>
        </p:nvSpPr>
        <p:spPr>
          <a:xfrm>
            <a:off x="515520" y="4932360"/>
            <a:ext cx="10288080" cy="14266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Most of launch are to LEO, ISS, PO, GTO orbit</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Not much launches for EL-L1, SSO, HEO,  VLEO, SO, GEO orbit</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Lots of launch for VLEO orbit later on</a:t>
            </a:r>
            <a:endParaRPr b="0" lang="en-US" sz="1800" spc="-1" strike="noStrike">
              <a:solidFill>
                <a:srgbClr val="000000"/>
              </a:solidFill>
              <a:latin typeface="Arial"/>
            </a:endParaRPr>
          </a:p>
        </p:txBody>
      </p:sp>
      <p:pic>
        <p:nvPicPr>
          <p:cNvPr id="249" name="" descr=""/>
          <p:cNvPicPr/>
          <p:nvPr/>
        </p:nvPicPr>
        <p:blipFill>
          <a:blip r:embed="rId2"/>
          <a:stretch/>
        </p:blipFill>
        <p:spPr>
          <a:xfrm>
            <a:off x="812160" y="1522440"/>
            <a:ext cx="10940400" cy="3139560"/>
          </a:xfrm>
          <a:prstGeom prst="rect">
            <a:avLst/>
          </a:prstGeom>
          <a:ln w="0">
            <a:noFill/>
          </a:ln>
        </p:spPr>
      </p:pic>
      <p:sp>
        <p:nvSpPr>
          <p:cNvPr id="2" name="PlaceHolder 1"/>
          <p:cNvSpPr>
            <a:spLocks noGrp="1"/>
          </p:cNvSpPr>
          <p:nvPr>
            <p:ph type="sldNum" idx="2"/>
          </p:nvPr>
        </p:nvSpPr>
        <p:spPr/>
        <p:txBody>
          <a:bodyPr/>
          <a:p>
            <a:fld id="{EED2E621-342B-4587-84DF-507A514BB0AE}"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51" name="" descr=""/>
          <p:cNvPicPr/>
          <p:nvPr/>
        </p:nvPicPr>
        <p:blipFill>
          <a:blip r:embed="rId2"/>
          <a:stretch/>
        </p:blipFill>
        <p:spPr>
          <a:xfrm>
            <a:off x="626400" y="1482120"/>
            <a:ext cx="10984320" cy="3112920"/>
          </a:xfrm>
          <a:prstGeom prst="rect">
            <a:avLst/>
          </a:prstGeom>
          <a:ln w="0">
            <a:noFill/>
          </a:ln>
        </p:spPr>
      </p:pic>
      <p:sp>
        <p:nvSpPr>
          <p:cNvPr id="252" name="PlaceHolder 12"/>
          <p:cNvSpPr txBox="1"/>
          <p:nvPr/>
        </p:nvSpPr>
        <p:spPr>
          <a:xfrm>
            <a:off x="515520" y="4932720"/>
            <a:ext cx="10288080" cy="14266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GTO orbit mostly has launch with around 3,000 ~ 8,000 kg payload mass</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ISS orbit mostly has payload mass around 2,000 ~ 4,000 kg</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VLEO  orbit only have high payload mass, which is around 13,000 ~ 16,000 kg</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BDD8D9E6-64E7-44E3-8138-55D0A5DA884F}"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54" name="" descr=""/>
          <p:cNvPicPr/>
          <p:nvPr/>
        </p:nvPicPr>
        <p:blipFill>
          <a:blip r:embed="rId2"/>
          <a:stretch/>
        </p:blipFill>
        <p:spPr>
          <a:xfrm>
            <a:off x="3202560" y="1313640"/>
            <a:ext cx="5052600" cy="4039560"/>
          </a:xfrm>
          <a:prstGeom prst="rect">
            <a:avLst/>
          </a:prstGeom>
          <a:ln w="0">
            <a:noFill/>
          </a:ln>
        </p:spPr>
      </p:pic>
      <p:sp>
        <p:nvSpPr>
          <p:cNvPr id="255" name="PlaceHolder 13"/>
          <p:cNvSpPr txBox="1"/>
          <p:nvPr/>
        </p:nvSpPr>
        <p:spPr>
          <a:xfrm>
            <a:off x="3266280" y="5736240"/>
            <a:ext cx="5704920" cy="69336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Success rate since 2013 kept increasing till 2020</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There is only small flop around 2019</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5A848E30-9C41-4F03-8B40-55ACF1BF30A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57" name="" descr=""/>
          <p:cNvPicPr/>
          <p:nvPr/>
        </p:nvPicPr>
        <p:blipFill>
          <a:blip r:embed="rId2"/>
          <a:stretch/>
        </p:blipFill>
        <p:spPr>
          <a:xfrm>
            <a:off x="3804120" y="1567800"/>
            <a:ext cx="4096440" cy="2266920"/>
          </a:xfrm>
          <a:prstGeom prst="rect">
            <a:avLst/>
          </a:prstGeom>
          <a:ln w="0">
            <a:noFill/>
          </a:ln>
        </p:spPr>
      </p:pic>
      <p:sp>
        <p:nvSpPr>
          <p:cNvPr id="258" name="PlaceHolder 14"/>
          <p:cNvSpPr txBox="1"/>
          <p:nvPr/>
        </p:nvSpPr>
        <p:spPr>
          <a:xfrm>
            <a:off x="4428000" y="4127040"/>
            <a:ext cx="3192120" cy="226296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There are 4 launch sites:</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CCAFS LC-40</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VAB SLC-4E</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KSC LC-39A</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CCAFS SLC-40</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D16BC8EB-D92E-4AD5-9820-470BA2ACD329}"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60" name="" descr=""/>
          <p:cNvPicPr/>
          <p:nvPr/>
        </p:nvPicPr>
        <p:blipFill>
          <a:blip r:embed="rId2"/>
          <a:stretch/>
        </p:blipFill>
        <p:spPr>
          <a:xfrm>
            <a:off x="974520" y="2208960"/>
            <a:ext cx="10614240" cy="2111760"/>
          </a:xfrm>
          <a:prstGeom prst="rect">
            <a:avLst/>
          </a:prstGeom>
          <a:ln w="0">
            <a:noFill/>
          </a:ln>
        </p:spPr>
      </p:pic>
      <p:sp>
        <p:nvSpPr>
          <p:cNvPr id="2" name="PlaceHolder 1"/>
          <p:cNvSpPr>
            <a:spLocks noGrp="1"/>
          </p:cNvSpPr>
          <p:nvPr>
            <p:ph type="sldNum" idx="2"/>
          </p:nvPr>
        </p:nvSpPr>
        <p:spPr/>
        <p:txBody>
          <a:bodyPr/>
          <a:p>
            <a:fld id="{D698EA41-B959-4C1E-946E-173EE4EB575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62" name="" descr=""/>
          <p:cNvPicPr/>
          <p:nvPr/>
        </p:nvPicPr>
        <p:blipFill>
          <a:blip r:embed="rId2"/>
          <a:stretch/>
        </p:blipFill>
        <p:spPr>
          <a:xfrm>
            <a:off x="2508840" y="2304720"/>
            <a:ext cx="7780680" cy="1722240"/>
          </a:xfrm>
          <a:prstGeom prst="rect">
            <a:avLst/>
          </a:prstGeom>
          <a:ln w="0">
            <a:noFill/>
          </a:ln>
        </p:spPr>
      </p:pic>
      <p:sp>
        <p:nvSpPr>
          <p:cNvPr id="2" name="PlaceHolder 1"/>
          <p:cNvSpPr>
            <a:spLocks noGrp="1"/>
          </p:cNvSpPr>
          <p:nvPr>
            <p:ph type="sldNum" idx="2"/>
          </p:nvPr>
        </p:nvSpPr>
        <p:spPr/>
        <p:txBody>
          <a:bodyPr/>
          <a:p>
            <a:fld id="{1BEB2B2A-3977-40BC-BD3D-03A40E466D04}"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64" name="" descr=""/>
          <p:cNvPicPr/>
          <p:nvPr/>
        </p:nvPicPr>
        <p:blipFill>
          <a:blip r:embed="rId2"/>
          <a:stretch/>
        </p:blipFill>
        <p:spPr>
          <a:xfrm>
            <a:off x="2149560" y="2604600"/>
            <a:ext cx="8607960" cy="1915560"/>
          </a:xfrm>
          <a:prstGeom prst="rect">
            <a:avLst/>
          </a:prstGeom>
          <a:ln w="0">
            <a:noFill/>
          </a:ln>
        </p:spPr>
      </p:pic>
      <p:sp>
        <p:nvSpPr>
          <p:cNvPr id="2" name="PlaceHolder 1"/>
          <p:cNvSpPr>
            <a:spLocks noGrp="1"/>
          </p:cNvSpPr>
          <p:nvPr>
            <p:ph type="sldNum" idx="2"/>
          </p:nvPr>
        </p:nvSpPr>
        <p:spPr/>
        <p:txBody>
          <a:bodyPr/>
          <a:p>
            <a:fld id="{DEBD599D-4688-4C35-B367-DC52ACF15894}"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66" name="" descr=""/>
          <p:cNvPicPr/>
          <p:nvPr/>
        </p:nvPicPr>
        <p:blipFill>
          <a:blip r:embed="rId2"/>
          <a:stretch/>
        </p:blipFill>
        <p:spPr>
          <a:xfrm>
            <a:off x="3052080" y="2503080"/>
            <a:ext cx="6246000" cy="1640880"/>
          </a:xfrm>
          <a:prstGeom prst="rect">
            <a:avLst/>
          </a:prstGeom>
          <a:ln w="0">
            <a:noFill/>
          </a:ln>
        </p:spPr>
      </p:pic>
      <p:sp>
        <p:nvSpPr>
          <p:cNvPr id="2" name="PlaceHolder 1"/>
          <p:cNvSpPr>
            <a:spLocks noGrp="1"/>
          </p:cNvSpPr>
          <p:nvPr>
            <p:ph type="sldNum" idx="2"/>
          </p:nvPr>
        </p:nvSpPr>
        <p:spPr/>
        <p:txBody>
          <a:bodyPr/>
          <a:p>
            <a:fld id="{28586AA7-F6F2-489E-859B-4511C773D59F}"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68" name="" descr=""/>
          <p:cNvPicPr/>
          <p:nvPr/>
        </p:nvPicPr>
        <p:blipFill>
          <a:blip r:embed="rId2"/>
          <a:stretch/>
        </p:blipFill>
        <p:spPr>
          <a:xfrm>
            <a:off x="3636720" y="1337760"/>
            <a:ext cx="4793760" cy="5244840"/>
          </a:xfrm>
          <a:prstGeom prst="rect">
            <a:avLst/>
          </a:prstGeom>
          <a:ln w="0">
            <a:noFill/>
          </a:ln>
        </p:spPr>
      </p:pic>
      <p:sp>
        <p:nvSpPr>
          <p:cNvPr id="2" name="PlaceHolder 1"/>
          <p:cNvSpPr>
            <a:spLocks noGrp="1"/>
          </p:cNvSpPr>
          <p:nvPr>
            <p:ph type="sldNum" idx="2"/>
          </p:nvPr>
        </p:nvSpPr>
        <p:spPr/>
        <p:txBody>
          <a:bodyPr/>
          <a:p>
            <a:fld id="{8D382A25-74B0-4DB9-841B-9E3A1579A884}"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DD360B34-8C32-45FA-8B8B-89964EC4E4BE}" type="slidenum">
              <a:rPr b="0" lang="en-US" sz="1600" spc="-1" strike="noStrike">
                <a:solidFill>
                  <a:srgbClr val="1c7ddb"/>
                </a:solidFill>
                <a:latin typeface="Abadi"/>
              </a:rPr>
              <a:t>3</a:t>
            </a:fld>
            <a:endParaRPr b="0" lang="en-US" sz="1600" spc="-1" strike="noStrike">
              <a:solidFill>
                <a:srgbClr val="000000"/>
              </a:solidFill>
              <a:latin typeface="Times New Roman"/>
            </a:endParaRPr>
          </a:p>
        </p:txBody>
      </p:sp>
      <p:sp>
        <p:nvSpPr>
          <p:cNvPr id="170" name="Content Placeholder 2"/>
          <p:cNvSpPr/>
          <p:nvPr/>
        </p:nvSpPr>
        <p:spPr>
          <a:xfrm>
            <a:off x="858600" y="1657080"/>
            <a:ext cx="10588320" cy="42915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Summary of methodologies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Data has been collected by using get request / beautiful soup API</a:t>
            </a: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Data is processed by using several API such as Python Pandas, NumPy, Seaborn, SQL query, etc. </a:t>
            </a: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Folium API has been used to show location of launch site </a:t>
            </a: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Logistic Regression, Support Vector Machine, Tree Classifier, </a:t>
            </a:r>
            <a:r>
              <a:rPr b="0" lang="en-US" sz="1000" spc="-1" strike="noStrike">
                <a:solidFill>
                  <a:schemeClr val="accent3">
                    <a:lumMod val="25000"/>
                  </a:schemeClr>
                </a:solidFill>
                <a:latin typeface="Arial"/>
                <a:ea typeface="游ゴシック"/>
              </a:rPr>
              <a:t>K-Nearest Neighbors has been used to predict succes rate of Falcon 9 rocket landing</a:t>
            </a:r>
            <a:r>
              <a:rPr b="0" lang="en-US" sz="1000" spc="-1" strike="noStrike">
                <a:solidFill>
                  <a:schemeClr val="accent3">
                    <a:lumMod val="25000"/>
                  </a:schemeClr>
                </a:solidFill>
                <a:latin typeface="Arial"/>
                <a:ea typeface="Segoe UI"/>
              </a:rPr>
              <a:t>  </a:t>
            </a:r>
            <a:endParaRPr b="0" lang="en-US" sz="1000" spc="-1" strike="noStrike">
              <a:solidFill>
                <a:srgbClr val="000000"/>
              </a:solidFill>
              <a:latin typeface="Arial"/>
            </a:endParaRPr>
          </a:p>
          <a:p>
            <a:pPr>
              <a:lnSpc>
                <a:spcPct val="100000"/>
              </a:lnSpc>
              <a:spcBef>
                <a:spcPts val="1400"/>
              </a:spcBef>
            </a:pP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Summary of all 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Correlation between several variable such as, Pay load mass (kg), launch site, orbit, success rate are available in graph figures</a:t>
            </a: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Location of launch site is shown in map figures</a:t>
            </a:r>
            <a:endParaRPr b="0" lang="en-US" sz="10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1000" spc="-1" strike="noStrike">
                <a:solidFill>
                  <a:schemeClr val="accent3">
                    <a:lumMod val="25000"/>
                  </a:schemeClr>
                </a:solidFill>
                <a:latin typeface="Arial"/>
                <a:ea typeface="Segoe UI"/>
              </a:rPr>
              <a:t>Prediction of success landing is shown in simple numeric value and confusion matrix plot </a:t>
            </a:r>
            <a:endParaRPr b="0" lang="en-US" sz="1000" spc="-1" strike="noStrike">
              <a:solidFill>
                <a:srgbClr val="000000"/>
              </a:solidFill>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8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70" name="" descr=""/>
          <p:cNvPicPr/>
          <p:nvPr/>
        </p:nvPicPr>
        <p:blipFill>
          <a:blip r:embed="rId2"/>
          <a:stretch/>
        </p:blipFill>
        <p:spPr>
          <a:xfrm>
            <a:off x="2909880" y="1568160"/>
            <a:ext cx="6464880" cy="2396160"/>
          </a:xfrm>
          <a:prstGeom prst="rect">
            <a:avLst/>
          </a:prstGeom>
          <a:ln w="0">
            <a:noFill/>
          </a:ln>
        </p:spPr>
      </p:pic>
      <p:sp>
        <p:nvSpPr>
          <p:cNvPr id="271" name="PlaceHolder 15"/>
          <p:cNvSpPr txBox="1"/>
          <p:nvPr/>
        </p:nvSpPr>
        <p:spPr>
          <a:xfrm>
            <a:off x="2957760" y="4603320"/>
            <a:ext cx="7185600" cy="13870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Success : 100</a:t>
            </a:r>
            <a:endParaRPr b="0" lang="en-US" sz="1800" spc="-1" strike="noStrike">
              <a:solidFill>
                <a:srgbClr val="000000"/>
              </a:solidFill>
              <a:latin typeface="Arial"/>
            </a:endParaRPr>
          </a:p>
          <a:p>
            <a:pPr>
              <a:lnSpc>
                <a:spcPct val="100000"/>
              </a:lnSpc>
              <a:spcBef>
                <a:spcPts val="1400"/>
              </a:spcBef>
              <a:tabLst>
                <a:tab algn="l" pos="0"/>
              </a:tabLst>
            </a:pPr>
            <a:r>
              <a:rPr b="0" lang="en-US" sz="1800" spc="-1" strike="noStrike">
                <a:solidFill>
                  <a:srgbClr val="000000"/>
                </a:solidFill>
                <a:latin typeface="Calibri"/>
                <a:ea typeface="游ゴシック"/>
              </a:rPr>
              <a:t>Fail : 1</a:t>
            </a:r>
            <a:endParaRPr b="0" lang="en-US" sz="1800" spc="-1" strike="noStrike">
              <a:solidFill>
                <a:srgbClr val="000000"/>
              </a:solidFill>
              <a:latin typeface="Arial"/>
            </a:endParaRPr>
          </a:p>
          <a:p>
            <a:pPr>
              <a:lnSpc>
                <a:spcPct val="100000"/>
              </a:lnSpc>
              <a:spcBef>
                <a:spcPts val="1400"/>
              </a:spcBef>
              <a:tabLst>
                <a:tab algn="l" pos="0"/>
              </a:tabLst>
            </a:pPr>
            <a:r>
              <a:rPr b="0" lang="en-US" sz="1800" spc="-1" strike="noStrike">
                <a:solidFill>
                  <a:srgbClr val="000000"/>
                </a:solidFill>
                <a:latin typeface="Calibri"/>
                <a:ea typeface="游ゴシック"/>
              </a:rPr>
              <a:t>*Mission outcomes is not same as failure or success of landing</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55A197D8-7F20-46E0-97BA-9E52EEFDD4B4}"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73" name="" descr=""/>
          <p:cNvPicPr/>
          <p:nvPr/>
        </p:nvPicPr>
        <p:blipFill>
          <a:blip r:embed="rId2"/>
          <a:stretch/>
        </p:blipFill>
        <p:spPr>
          <a:xfrm>
            <a:off x="3135600" y="2502720"/>
            <a:ext cx="5621760" cy="1691640"/>
          </a:xfrm>
          <a:prstGeom prst="rect">
            <a:avLst/>
          </a:prstGeom>
          <a:ln w="0">
            <a:noFill/>
          </a:ln>
        </p:spPr>
      </p:pic>
      <p:sp>
        <p:nvSpPr>
          <p:cNvPr id="2" name="PlaceHolder 1"/>
          <p:cNvSpPr>
            <a:spLocks noGrp="1"/>
          </p:cNvSpPr>
          <p:nvPr>
            <p:ph type="sldNum" idx="2"/>
          </p:nvPr>
        </p:nvSpPr>
        <p:spPr/>
        <p:txBody>
          <a:bodyPr/>
          <a:p>
            <a:fld id="{61B7329B-9DBB-46D2-85E1-956310758C07}"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75" name="" descr=""/>
          <p:cNvPicPr/>
          <p:nvPr/>
        </p:nvPicPr>
        <p:blipFill>
          <a:blip r:embed="rId2"/>
          <a:stretch/>
        </p:blipFill>
        <p:spPr>
          <a:xfrm>
            <a:off x="696960" y="2513520"/>
            <a:ext cx="11017080" cy="1631160"/>
          </a:xfrm>
          <a:prstGeom prst="rect">
            <a:avLst/>
          </a:prstGeom>
          <a:ln w="0">
            <a:noFill/>
          </a:ln>
        </p:spPr>
      </p:pic>
      <p:sp>
        <p:nvSpPr>
          <p:cNvPr id="2" name="PlaceHolder 1"/>
          <p:cNvSpPr>
            <a:spLocks noGrp="1"/>
          </p:cNvSpPr>
          <p:nvPr>
            <p:ph type="sldNum" idx="2"/>
          </p:nvPr>
        </p:nvSpPr>
        <p:spPr/>
        <p:txBody>
          <a:bodyPr/>
          <a:p>
            <a:fld id="{17CCFAB3-A992-48DB-9CC7-D45103AF5962}"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4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77" name="" descr=""/>
          <p:cNvPicPr/>
          <p:nvPr/>
        </p:nvPicPr>
        <p:blipFill>
          <a:blip r:embed="rId2"/>
          <a:stretch/>
        </p:blipFill>
        <p:spPr>
          <a:xfrm>
            <a:off x="812880" y="1622520"/>
            <a:ext cx="6443640" cy="4334760"/>
          </a:xfrm>
          <a:prstGeom prst="rect">
            <a:avLst/>
          </a:prstGeom>
          <a:ln w="0">
            <a:noFill/>
          </a:ln>
        </p:spPr>
      </p:pic>
      <p:pic>
        <p:nvPicPr>
          <p:cNvPr id="278" name="" descr=""/>
          <p:cNvPicPr/>
          <p:nvPr/>
        </p:nvPicPr>
        <p:blipFill>
          <a:blip r:embed="rId3"/>
          <a:stretch/>
        </p:blipFill>
        <p:spPr>
          <a:xfrm>
            <a:off x="7931520" y="2934720"/>
            <a:ext cx="1870200" cy="2897280"/>
          </a:xfrm>
          <a:prstGeom prst="rect">
            <a:avLst/>
          </a:prstGeom>
          <a:ln w="0">
            <a:noFill/>
          </a:ln>
        </p:spPr>
      </p:pic>
      <p:sp>
        <p:nvSpPr>
          <p:cNvPr id="2" name="PlaceHolder 1"/>
          <p:cNvSpPr>
            <a:spLocks noGrp="1"/>
          </p:cNvSpPr>
          <p:nvPr>
            <p:ph type="sldNum" idx="2"/>
          </p:nvPr>
        </p:nvSpPr>
        <p:spPr/>
        <p:txBody>
          <a:bodyPr/>
          <a:p>
            <a:fld id="{7F219BC8-C41F-4825-8234-0B10C95CD505}"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extBox 6"/>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&lt;Folium Map Screenshot 1&gt;</a:t>
            </a:r>
            <a:endParaRPr b="0" lang="en-US" sz="4000" spc="-1" strike="noStrike">
              <a:solidFill>
                <a:srgbClr val="000000"/>
              </a:solidFill>
              <a:latin typeface="Arial"/>
            </a:endParaRPr>
          </a:p>
        </p:txBody>
      </p:sp>
      <p:pic>
        <p:nvPicPr>
          <p:cNvPr id="281" name="" descr=""/>
          <p:cNvPicPr/>
          <p:nvPr/>
        </p:nvPicPr>
        <p:blipFill>
          <a:blip r:embed="rId2"/>
          <a:stretch/>
        </p:blipFill>
        <p:spPr>
          <a:xfrm>
            <a:off x="1387440" y="1384560"/>
            <a:ext cx="9199080" cy="3828960"/>
          </a:xfrm>
          <a:prstGeom prst="rect">
            <a:avLst/>
          </a:prstGeom>
          <a:ln w="0">
            <a:noFill/>
          </a:ln>
        </p:spPr>
      </p:pic>
      <p:sp>
        <p:nvSpPr>
          <p:cNvPr id="282" name="PlaceHolder 16"/>
          <p:cNvSpPr txBox="1"/>
          <p:nvPr/>
        </p:nvSpPr>
        <p:spPr>
          <a:xfrm>
            <a:off x="3545280" y="5340240"/>
            <a:ext cx="4301280" cy="429840"/>
          </a:xfrm>
          <a:prstGeom prst="rect">
            <a:avLst/>
          </a:prstGeom>
          <a:noFill/>
          <a:ln w="0">
            <a:noFill/>
          </a:ln>
        </p:spPr>
        <p:txBody>
          <a:bodyPr lIns="0" rIns="0" tIns="0" bIns="0" anchor="t">
            <a:normAutofit/>
          </a:bodyPr>
          <a:p>
            <a:pPr>
              <a:lnSpc>
                <a:spcPct val="100000"/>
              </a:lnSpc>
              <a:spcBef>
                <a:spcPts val="1400"/>
              </a:spcBef>
              <a:tabLst>
                <a:tab algn="l" pos="0"/>
              </a:tabLst>
            </a:pPr>
            <a:r>
              <a:rPr b="0" lang="en-US" sz="2200" spc="-1" strike="noStrike">
                <a:solidFill>
                  <a:schemeClr val="accent3">
                    <a:lumMod val="25000"/>
                  </a:schemeClr>
                </a:solidFill>
                <a:latin typeface="Abadi"/>
                <a:ea typeface="Calibri"/>
              </a:rPr>
              <a:t>SpaceX Launch Site Location</a:t>
            </a:r>
            <a:endParaRPr b="0" lang="en-US" sz="2200" spc="-1" strike="noStrike">
              <a:solidFill>
                <a:srgbClr val="000000"/>
              </a:solidFill>
              <a:latin typeface="Arial"/>
            </a:endParaRPr>
          </a:p>
        </p:txBody>
      </p:sp>
      <p:sp>
        <p:nvSpPr>
          <p:cNvPr id="283" name="PlaceHolder 17"/>
          <p:cNvSpPr txBox="1"/>
          <p:nvPr/>
        </p:nvSpPr>
        <p:spPr>
          <a:xfrm>
            <a:off x="2657160" y="5967000"/>
            <a:ext cx="7018200" cy="650160"/>
          </a:xfrm>
          <a:prstGeom prst="rect">
            <a:avLst/>
          </a:prstGeom>
          <a:noFill/>
          <a:ln w="0">
            <a:noFill/>
          </a:ln>
        </p:spPr>
        <p:txBody>
          <a:bodyPr lIns="0" rIns="0" tIns="0" bIns="0" anchor="t">
            <a:normAutofit/>
          </a:bodyPr>
          <a:p>
            <a:pPr marL="216000" indent="-216000">
              <a:lnSpc>
                <a:spcPct val="100000"/>
              </a:lnSpc>
              <a:spcBef>
                <a:spcPts val="1400"/>
              </a:spcBef>
              <a:buClr>
                <a:srgbClr val="000000"/>
              </a:buClr>
              <a:buSzPct val="45000"/>
              <a:buFont typeface="Wingdings" charset="2"/>
              <a:buChar char=""/>
              <a:tabLst>
                <a:tab algn="l" pos="0"/>
              </a:tabLst>
            </a:pPr>
            <a:r>
              <a:rPr b="0" lang="en-US" sz="1400" spc="-1" strike="noStrike">
                <a:solidFill>
                  <a:schemeClr val="accent3">
                    <a:lumMod val="25000"/>
                  </a:schemeClr>
                </a:solidFill>
                <a:latin typeface="Abadi"/>
                <a:ea typeface="Calibri"/>
              </a:rPr>
              <a:t>All launch site location are near coastline</a:t>
            </a:r>
            <a:endParaRPr b="0" lang="en-US" sz="14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400" spc="-1" strike="noStrike">
                <a:solidFill>
                  <a:schemeClr val="accent3">
                    <a:lumMod val="25000"/>
                  </a:schemeClr>
                </a:solidFill>
                <a:latin typeface="Abadi"/>
                <a:ea typeface="Calibri"/>
              </a:rPr>
              <a:t>Only VAFB SLC-4E at the westcoast. Other launch site are at eastcoast </a:t>
            </a:r>
            <a:endParaRPr b="0" lang="en-US" sz="1400" spc="-1" strike="noStrike">
              <a:solidFill>
                <a:srgbClr val="000000"/>
              </a:solidFill>
              <a:latin typeface="Arial"/>
            </a:endParaRPr>
          </a:p>
        </p:txBody>
      </p:sp>
      <p:sp>
        <p:nvSpPr>
          <p:cNvPr id="2" name="PlaceHolder 1"/>
          <p:cNvSpPr>
            <a:spLocks noGrp="1"/>
          </p:cNvSpPr>
          <p:nvPr>
            <p:ph type="sldNum" idx="2"/>
          </p:nvPr>
        </p:nvSpPr>
        <p:spPr/>
        <p:txBody>
          <a:bodyPr/>
          <a:p>
            <a:fld id="{95F2089A-A773-4014-AFD8-E9985621DAE4}"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&lt;Folium Map Screenshot 2&gt;</a:t>
            </a:r>
            <a:endParaRPr b="0" lang="en-US" sz="4000" spc="-1" strike="noStrike">
              <a:solidFill>
                <a:srgbClr val="000000"/>
              </a:solidFill>
              <a:latin typeface="Arial"/>
            </a:endParaRPr>
          </a:p>
        </p:txBody>
      </p:sp>
      <p:pic>
        <p:nvPicPr>
          <p:cNvPr id="285" name="" descr=""/>
          <p:cNvPicPr/>
          <p:nvPr/>
        </p:nvPicPr>
        <p:blipFill>
          <a:blip r:embed="rId2"/>
          <a:stretch/>
        </p:blipFill>
        <p:spPr>
          <a:xfrm>
            <a:off x="655560" y="1513440"/>
            <a:ext cx="10502280" cy="2463480"/>
          </a:xfrm>
          <a:prstGeom prst="rect">
            <a:avLst/>
          </a:prstGeom>
          <a:ln w="0">
            <a:noFill/>
          </a:ln>
        </p:spPr>
      </p:pic>
      <p:sp>
        <p:nvSpPr>
          <p:cNvPr id="286" name="PlaceHolder 18"/>
          <p:cNvSpPr txBox="1"/>
          <p:nvPr/>
        </p:nvSpPr>
        <p:spPr>
          <a:xfrm>
            <a:off x="5281200" y="5090040"/>
            <a:ext cx="1845720" cy="650160"/>
          </a:xfrm>
          <a:prstGeom prst="rect">
            <a:avLst/>
          </a:prstGeom>
          <a:noFill/>
          <a:ln w="0">
            <a:noFill/>
          </a:ln>
        </p:spPr>
        <p:txBody>
          <a:bodyPr lIns="0" rIns="0" tIns="0" bIns="0" anchor="t">
            <a:normAutofit/>
          </a:bodyPr>
          <a:p>
            <a:pPr>
              <a:lnSpc>
                <a:spcPct val="100000"/>
              </a:lnSpc>
              <a:spcBef>
                <a:spcPts val="1400"/>
              </a:spcBef>
              <a:tabLst>
                <a:tab algn="l" pos="0"/>
              </a:tabLst>
            </a:pPr>
            <a:r>
              <a:rPr b="0" lang="en-US" sz="1400" spc="-1" strike="noStrike">
                <a:solidFill>
                  <a:srgbClr val="00a933"/>
                </a:solidFill>
                <a:latin typeface="Abadi"/>
                <a:ea typeface="Calibri"/>
              </a:rPr>
              <a:t>Green</a:t>
            </a:r>
            <a:r>
              <a:rPr b="0" lang="en-US" sz="1400" spc="-1" strike="noStrike">
                <a:solidFill>
                  <a:schemeClr val="accent3">
                    <a:lumMod val="25000"/>
                  </a:schemeClr>
                </a:solidFill>
                <a:latin typeface="Abadi"/>
                <a:ea typeface="Calibri"/>
              </a:rPr>
              <a:t> : Success</a:t>
            </a:r>
            <a:endParaRPr b="0" lang="en-US" sz="1400" spc="-1" strike="noStrike">
              <a:solidFill>
                <a:srgbClr val="000000"/>
              </a:solidFill>
              <a:latin typeface="Arial"/>
            </a:endParaRPr>
          </a:p>
          <a:p>
            <a:pPr>
              <a:lnSpc>
                <a:spcPct val="100000"/>
              </a:lnSpc>
              <a:spcBef>
                <a:spcPts val="1400"/>
              </a:spcBef>
              <a:tabLst>
                <a:tab algn="l" pos="0"/>
              </a:tabLst>
            </a:pPr>
            <a:r>
              <a:rPr b="0" lang="en-US" sz="1400" spc="-1" strike="noStrike">
                <a:solidFill>
                  <a:srgbClr val="c9211e"/>
                </a:solidFill>
                <a:latin typeface="Abadi"/>
                <a:ea typeface="Calibri"/>
              </a:rPr>
              <a:t>Red</a:t>
            </a:r>
            <a:r>
              <a:rPr b="0" lang="en-US" sz="1400" spc="-1" strike="noStrike">
                <a:solidFill>
                  <a:schemeClr val="accent3">
                    <a:lumMod val="25000"/>
                  </a:schemeClr>
                </a:solidFill>
                <a:latin typeface="Abadi"/>
                <a:ea typeface="Calibri"/>
              </a:rPr>
              <a:t> : Failure </a:t>
            </a:r>
            <a:endParaRPr b="0" lang="en-US" sz="1400" spc="-1" strike="noStrike">
              <a:solidFill>
                <a:srgbClr val="000000"/>
              </a:solidFill>
              <a:latin typeface="Arial"/>
            </a:endParaRPr>
          </a:p>
        </p:txBody>
      </p:sp>
      <p:sp>
        <p:nvSpPr>
          <p:cNvPr id="287" name="PlaceHolder 20"/>
          <p:cNvSpPr txBox="1"/>
          <p:nvPr/>
        </p:nvSpPr>
        <p:spPr>
          <a:xfrm>
            <a:off x="9325080" y="4110480"/>
            <a:ext cx="1512000" cy="3844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CCAFS SLC-40</a:t>
            </a:r>
            <a:endParaRPr b="0" lang="en-US" sz="1800" spc="-1" strike="noStrike">
              <a:solidFill>
                <a:srgbClr val="000000"/>
              </a:solidFill>
              <a:latin typeface="Arial"/>
            </a:endParaRPr>
          </a:p>
        </p:txBody>
      </p:sp>
      <p:sp>
        <p:nvSpPr>
          <p:cNvPr id="288" name="PlaceHolder 21"/>
          <p:cNvSpPr txBox="1"/>
          <p:nvPr/>
        </p:nvSpPr>
        <p:spPr>
          <a:xfrm>
            <a:off x="6743880" y="4068720"/>
            <a:ext cx="1512000" cy="3844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CCAFS LC-40</a:t>
            </a:r>
            <a:endParaRPr b="0" lang="en-US" sz="1800" spc="-1" strike="noStrike">
              <a:solidFill>
                <a:srgbClr val="000000"/>
              </a:solidFill>
              <a:latin typeface="Arial"/>
            </a:endParaRPr>
          </a:p>
        </p:txBody>
      </p:sp>
      <p:sp>
        <p:nvSpPr>
          <p:cNvPr id="289" name="PlaceHolder 22"/>
          <p:cNvSpPr txBox="1"/>
          <p:nvPr/>
        </p:nvSpPr>
        <p:spPr>
          <a:xfrm>
            <a:off x="1075320" y="4077360"/>
            <a:ext cx="1512000" cy="3844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VAB SLC-4E</a:t>
            </a:r>
            <a:endParaRPr b="0" lang="en-US" sz="1800" spc="-1" strike="noStrike">
              <a:solidFill>
                <a:srgbClr val="000000"/>
              </a:solidFill>
              <a:latin typeface="Arial"/>
            </a:endParaRPr>
          </a:p>
        </p:txBody>
      </p:sp>
      <p:sp>
        <p:nvSpPr>
          <p:cNvPr id="290" name="PlaceHolder 23"/>
          <p:cNvSpPr txBox="1"/>
          <p:nvPr/>
        </p:nvSpPr>
        <p:spPr>
          <a:xfrm>
            <a:off x="3653640" y="4093920"/>
            <a:ext cx="1512000" cy="3844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KSC LC-39A</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E91C92BE-4380-4B4D-894C-0AF9EFE75077}"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&lt;Folium Map Screenshot 3&gt;</a:t>
            </a:r>
            <a:endParaRPr b="0" lang="en-US" sz="4000" spc="-1" strike="noStrike">
              <a:solidFill>
                <a:srgbClr val="000000"/>
              </a:solidFill>
              <a:latin typeface="Arial"/>
            </a:endParaRPr>
          </a:p>
        </p:txBody>
      </p:sp>
      <p:pic>
        <p:nvPicPr>
          <p:cNvPr id="292" name="" descr=""/>
          <p:cNvPicPr/>
          <p:nvPr/>
        </p:nvPicPr>
        <p:blipFill>
          <a:blip r:embed="rId2"/>
          <a:stretch/>
        </p:blipFill>
        <p:spPr>
          <a:xfrm>
            <a:off x="3711960" y="1653840"/>
            <a:ext cx="4809240" cy="3693600"/>
          </a:xfrm>
          <a:prstGeom prst="rect">
            <a:avLst/>
          </a:prstGeom>
          <a:ln w="0">
            <a:noFill/>
          </a:ln>
        </p:spPr>
      </p:pic>
      <p:sp>
        <p:nvSpPr>
          <p:cNvPr id="293" name="PlaceHolder 19"/>
          <p:cNvSpPr txBox="1"/>
          <p:nvPr/>
        </p:nvSpPr>
        <p:spPr>
          <a:xfrm>
            <a:off x="2682000" y="5581440"/>
            <a:ext cx="7285680" cy="384480"/>
          </a:xfrm>
          <a:prstGeom prst="rect">
            <a:avLst/>
          </a:prstGeom>
          <a:noFill/>
          <a:ln w="0">
            <a:noFill/>
          </a:ln>
        </p:spPr>
        <p:txBody>
          <a:bodyPr lIns="0" rIns="0" tIns="0" bIns="0" anchor="t">
            <a:noAutofit/>
          </a:bodyPr>
          <a:p>
            <a:pPr>
              <a:lnSpc>
                <a:spcPct val="100000"/>
              </a:lnSpc>
              <a:spcBef>
                <a:spcPts val="1400"/>
              </a:spcBef>
              <a:tabLst>
                <a:tab algn="l" pos="0"/>
              </a:tabLst>
            </a:pPr>
            <a:r>
              <a:rPr b="0" lang="en-US" sz="1800" spc="-1" strike="noStrike">
                <a:solidFill>
                  <a:srgbClr val="000000"/>
                </a:solidFill>
                <a:latin typeface="Calibri"/>
                <a:ea typeface="游ゴシック"/>
              </a:rPr>
              <a:t>VAB SLC-4E launch site is around 1.35 km away from nearest coast line</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40EEAAEA-6EED-4FDD-8073-D2E39870987A}"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4"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&lt;Dashboard Screenshot 1&gt;</a:t>
            </a:r>
            <a:endParaRPr b="0" lang="en-US" sz="4000" spc="-1" strike="noStrike">
              <a:solidFill>
                <a:srgbClr val="000000"/>
              </a:solidFill>
              <a:latin typeface="Arial"/>
            </a:endParaRPr>
          </a:p>
        </p:txBody>
      </p:sp>
      <p:sp>
        <p:nvSpPr>
          <p:cNvPr id="296" name="PlaceHolder 24"/>
          <p:cNvSpPr txBox="1"/>
          <p:nvPr/>
        </p:nvSpPr>
        <p:spPr>
          <a:xfrm>
            <a:off x="3254400" y="5110560"/>
            <a:ext cx="5861160" cy="8128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Most success launch are from KSC LC-39A site</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Least success launch are from CCAFS SLC-40 site</a:t>
            </a:r>
            <a:endParaRPr b="0" lang="en-US" sz="1800" spc="-1" strike="noStrike">
              <a:solidFill>
                <a:srgbClr val="000000"/>
              </a:solidFill>
              <a:latin typeface="Arial"/>
            </a:endParaRPr>
          </a:p>
        </p:txBody>
      </p:sp>
      <p:pic>
        <p:nvPicPr>
          <p:cNvPr id="297" name="" descr=""/>
          <p:cNvPicPr/>
          <p:nvPr/>
        </p:nvPicPr>
        <p:blipFill>
          <a:blip r:embed="rId2"/>
          <a:stretch/>
        </p:blipFill>
        <p:spPr>
          <a:xfrm>
            <a:off x="1631880" y="1674720"/>
            <a:ext cx="8994960" cy="2845440"/>
          </a:xfrm>
          <a:prstGeom prst="rect">
            <a:avLst/>
          </a:prstGeom>
          <a:ln w="0">
            <a:noFill/>
          </a:ln>
        </p:spPr>
      </p:pic>
      <p:sp>
        <p:nvSpPr>
          <p:cNvPr id="2" name="PlaceHolder 1"/>
          <p:cNvSpPr>
            <a:spLocks noGrp="1"/>
          </p:cNvSpPr>
          <p:nvPr>
            <p:ph type="sldNum" idx="2"/>
          </p:nvPr>
        </p:nvSpPr>
        <p:spPr/>
        <p:txBody>
          <a:bodyPr/>
          <a:p>
            <a:fld id="{0BEE504C-981D-4089-9556-8AF17E7A4E6D}"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53C8AE49-2C71-4E67-9BE7-36D995844231}"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3"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4" name="Content Placeholder 2"/>
          <p:cNvSpPr/>
          <p:nvPr/>
        </p:nvSpPr>
        <p:spPr>
          <a:xfrm>
            <a:off x="858600" y="1843200"/>
            <a:ext cx="10474920" cy="36072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rial"/>
                <a:ea typeface="DejaVu Sans"/>
              </a:rPr>
              <a:t>Project background and context</a:t>
            </a:r>
            <a:endParaRPr b="0" lang="en-US" sz="2200" spc="-1" strike="noStrike">
              <a:solidFill>
                <a:srgbClr val="000000"/>
              </a:solidFill>
              <a:latin typeface="Arial"/>
            </a:endParaRPr>
          </a:p>
          <a:p>
            <a:pPr>
              <a:lnSpc>
                <a:spcPct val="90000"/>
              </a:lnSpc>
              <a:spcBef>
                <a:spcPts val="1400"/>
              </a:spcBef>
            </a:pPr>
            <a:r>
              <a:rPr b="0" lang="en-US" sz="1400" spc="-1" strike="noStrike">
                <a:solidFill>
                  <a:schemeClr val="accent3">
                    <a:lumMod val="25000"/>
                  </a:schemeClr>
                </a:solidFill>
                <a:latin typeface="Arial"/>
                <a:ea typeface="游ゴシック"/>
              </a:rPr>
              <a:t>SpaceX advertises </a:t>
            </a:r>
            <a:r>
              <a:rPr b="0" lang="en-US" sz="1400" spc="-1" strike="noStrike">
                <a:solidFill>
                  <a:schemeClr val="accent3">
                    <a:lumMod val="25000"/>
                  </a:schemeClr>
                </a:solidFill>
                <a:latin typeface="Arial"/>
                <a:ea typeface="DejaVu Sans"/>
              </a:rPr>
              <a:t>on their website about Falcon 9 rocket that launches with its cost of only 62 million dollars, while other providers’ rocket could cost up around 165 million dollars each. The reason why SpaceX rocket cost incredibly low is due to they are able to reuse the first stage of their rockets. </a:t>
            </a:r>
            <a:endParaRPr b="0" lang="en-US" sz="1400" spc="-1" strike="noStrike">
              <a:solidFill>
                <a:srgbClr val="000000"/>
              </a:solidFill>
              <a:latin typeface="Arial"/>
            </a:endParaRPr>
          </a:p>
          <a:p>
            <a:pPr>
              <a:lnSpc>
                <a:spcPct val="90000"/>
              </a:lnSpc>
              <a:spcBef>
                <a:spcPts val="1400"/>
              </a:spcBef>
            </a:pPr>
            <a:r>
              <a:rPr b="0" lang="en-US" sz="1400" spc="-1" strike="noStrike">
                <a:solidFill>
                  <a:schemeClr val="accent3">
                    <a:lumMod val="25000"/>
                  </a:schemeClr>
                </a:solidFill>
                <a:latin typeface="Arial"/>
                <a:ea typeface="DejaVu Sans"/>
              </a:rPr>
              <a:t>If we can determine the first stage success landing rate, we could determine the cost of their product. This information can be used if an alternate company wants to bid against SpaceX for rocket launch</a:t>
            </a:r>
            <a:endParaRPr b="0" lang="en-US" sz="1400" spc="-1" strike="noStrike">
              <a:solidFill>
                <a:srgbClr val="000000"/>
              </a:solidFill>
              <a:latin typeface="Arial"/>
            </a:endParaRPr>
          </a:p>
          <a:p>
            <a:pPr>
              <a:lnSpc>
                <a:spcPct val="90000"/>
              </a:lnSpc>
              <a:spcBef>
                <a:spcPts val="1400"/>
              </a:spcBef>
            </a:pPr>
            <a:endParaRPr b="0" lang="en-US" sz="1400" spc="-1" strike="noStrike">
              <a:solidFill>
                <a:srgbClr val="000000"/>
              </a:solidFill>
              <a:latin typeface="Arial"/>
            </a:endParaRPr>
          </a:p>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rial"/>
                <a:ea typeface="DejaVu Sans"/>
              </a:rPr>
              <a:t>Problems you want to find answers</a:t>
            </a:r>
            <a:endParaRPr b="0" lang="en-US" sz="2200" spc="-1" strike="noStrike">
              <a:solidFill>
                <a:srgbClr val="000000"/>
              </a:solidFill>
              <a:latin typeface="Arial"/>
            </a:endParaRPr>
          </a:p>
          <a:p>
            <a:pPr>
              <a:lnSpc>
                <a:spcPct val="90000"/>
              </a:lnSpc>
              <a:spcBef>
                <a:spcPts val="1400"/>
              </a:spcBef>
            </a:pPr>
            <a:r>
              <a:rPr b="0" lang="en-US" sz="1400" spc="-1" strike="noStrike">
                <a:solidFill>
                  <a:schemeClr val="accent3">
                    <a:lumMod val="25000"/>
                  </a:schemeClr>
                </a:solidFill>
                <a:latin typeface="Arial"/>
                <a:ea typeface="DejaVu Sans"/>
              </a:rPr>
              <a:t>The objective of this project is to find the probability of the Falcon 9 first stage successful landing.</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&lt;Dashboard Screenshot 2&gt;</a:t>
            </a:r>
            <a:endParaRPr b="0" lang="en-US" sz="4000" spc="-1" strike="noStrike">
              <a:solidFill>
                <a:srgbClr val="000000"/>
              </a:solidFill>
              <a:latin typeface="Arial"/>
            </a:endParaRPr>
          </a:p>
        </p:txBody>
      </p:sp>
      <p:pic>
        <p:nvPicPr>
          <p:cNvPr id="299" name="" descr=""/>
          <p:cNvPicPr/>
          <p:nvPr/>
        </p:nvPicPr>
        <p:blipFill>
          <a:blip r:embed="rId2"/>
          <a:stretch/>
        </p:blipFill>
        <p:spPr>
          <a:xfrm>
            <a:off x="747000" y="1422720"/>
            <a:ext cx="8104320" cy="4952160"/>
          </a:xfrm>
          <a:prstGeom prst="rect">
            <a:avLst/>
          </a:prstGeom>
          <a:ln w="0">
            <a:noFill/>
          </a:ln>
        </p:spPr>
      </p:pic>
      <p:sp>
        <p:nvSpPr>
          <p:cNvPr id="300" name="PlaceHolder 25"/>
          <p:cNvSpPr txBox="1"/>
          <p:nvPr/>
        </p:nvSpPr>
        <p:spPr>
          <a:xfrm>
            <a:off x="8990640" y="3300840"/>
            <a:ext cx="2865960" cy="141984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KSC LC-39A success rate is around 76.9%</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Higher pay load mass has tendency to be failed</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D0E342A8-6CA8-4311-859F-A7F28908DAA5}"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&lt;Dashboard Screenshot 3&gt;</a:t>
            </a:r>
            <a:endParaRPr b="0" lang="en-US" sz="4000" spc="-1" strike="noStrike">
              <a:solidFill>
                <a:srgbClr val="000000"/>
              </a:solidFill>
              <a:latin typeface="Arial"/>
            </a:endParaRPr>
          </a:p>
        </p:txBody>
      </p:sp>
      <p:sp>
        <p:nvSpPr>
          <p:cNvPr id="302" name="PlaceHolder 26"/>
          <p:cNvSpPr txBox="1"/>
          <p:nvPr/>
        </p:nvSpPr>
        <p:spPr>
          <a:xfrm>
            <a:off x="2310480" y="5670360"/>
            <a:ext cx="7415280" cy="81288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There is not clear success or fail within lower pay load mass </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But it become clear success rate is lower with higher pay load mass</a:t>
            </a:r>
            <a:endParaRPr b="0" lang="en-US" sz="1800" spc="-1" strike="noStrike">
              <a:solidFill>
                <a:srgbClr val="000000"/>
              </a:solidFill>
              <a:latin typeface="Arial"/>
            </a:endParaRPr>
          </a:p>
        </p:txBody>
      </p:sp>
      <p:pic>
        <p:nvPicPr>
          <p:cNvPr id="303" name="" descr=""/>
          <p:cNvPicPr/>
          <p:nvPr/>
        </p:nvPicPr>
        <p:blipFill>
          <a:blip r:embed="rId2"/>
          <a:stretch/>
        </p:blipFill>
        <p:spPr>
          <a:xfrm>
            <a:off x="505800" y="1472760"/>
            <a:ext cx="11442240" cy="3867840"/>
          </a:xfrm>
          <a:prstGeom prst="rect">
            <a:avLst/>
          </a:prstGeom>
          <a:ln w="0">
            <a:noFill/>
          </a:ln>
        </p:spPr>
      </p:pic>
      <p:sp>
        <p:nvSpPr>
          <p:cNvPr id="2" name="PlaceHolder 1"/>
          <p:cNvSpPr>
            <a:spLocks noGrp="1"/>
          </p:cNvSpPr>
          <p:nvPr>
            <p:ph type="sldNum" idx="2"/>
          </p:nvPr>
        </p:nvSpPr>
        <p:spPr/>
        <p:txBody>
          <a:bodyPr/>
          <a:p>
            <a:fld id="{D9313FB2-F12F-4795-B702-390F86A0815F}"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306" name="" descr=""/>
          <p:cNvPicPr/>
          <p:nvPr/>
        </p:nvPicPr>
        <p:blipFill>
          <a:blip r:embed="rId2"/>
          <a:stretch/>
        </p:blipFill>
        <p:spPr>
          <a:xfrm>
            <a:off x="3143880" y="1751040"/>
            <a:ext cx="5870520" cy="3479760"/>
          </a:xfrm>
          <a:prstGeom prst="rect">
            <a:avLst/>
          </a:prstGeom>
          <a:ln w="0">
            <a:noFill/>
          </a:ln>
        </p:spPr>
      </p:pic>
      <p:sp>
        <p:nvSpPr>
          <p:cNvPr id="307" name="PlaceHolder 27"/>
          <p:cNvSpPr txBox="1"/>
          <p:nvPr/>
        </p:nvSpPr>
        <p:spPr>
          <a:xfrm>
            <a:off x="3254760" y="5481000"/>
            <a:ext cx="5643720" cy="38700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Tree Classifier has most highest accuracy and score </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A529E57C-44F7-4449-9495-76081C6BE7B0}"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309" name="" descr=""/>
          <p:cNvPicPr/>
          <p:nvPr/>
        </p:nvPicPr>
        <p:blipFill>
          <a:blip r:embed="rId2"/>
          <a:stretch/>
        </p:blipFill>
        <p:spPr>
          <a:xfrm>
            <a:off x="4171680" y="1560240"/>
            <a:ext cx="3590640" cy="3296520"/>
          </a:xfrm>
          <a:prstGeom prst="rect">
            <a:avLst/>
          </a:prstGeom>
          <a:ln w="0">
            <a:noFill/>
          </a:ln>
        </p:spPr>
      </p:pic>
      <p:sp>
        <p:nvSpPr>
          <p:cNvPr id="310" name="PlaceHolder 28"/>
          <p:cNvSpPr txBox="1"/>
          <p:nvPr/>
        </p:nvSpPr>
        <p:spPr>
          <a:xfrm>
            <a:off x="1053000" y="5481360"/>
            <a:ext cx="9808920" cy="38700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Tree Classifier method predicted 5 launches doesn’t land successfully correctly, while predict wrong 1</a:t>
            </a:r>
            <a:endParaRPr b="0" lang="en-US" sz="18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1800" spc="-1" strike="noStrike">
                <a:solidFill>
                  <a:srgbClr val="000000"/>
                </a:solidFill>
                <a:latin typeface="Calibri"/>
                <a:ea typeface="游ゴシック"/>
              </a:rPr>
              <a:t>Tree Classifier method predicted 11 launches land successfully correctly, while predict wrong 1</a:t>
            </a:r>
            <a:endParaRPr b="0" lang="en-US" sz="1800" spc="-1" strike="noStrike">
              <a:solidFill>
                <a:srgbClr val="000000"/>
              </a:solidFill>
              <a:latin typeface="Arial"/>
            </a:endParaRPr>
          </a:p>
        </p:txBody>
      </p:sp>
      <p:sp>
        <p:nvSpPr>
          <p:cNvPr id="2" name="PlaceHolder 1"/>
          <p:cNvSpPr>
            <a:spLocks noGrp="1"/>
          </p:cNvSpPr>
          <p:nvPr>
            <p:ph type="sldNum" idx="2"/>
          </p:nvPr>
        </p:nvSpPr>
        <p:spPr/>
        <p:txBody>
          <a:bodyPr/>
          <a:p>
            <a:fld id="{9FC5FF01-2B31-4A77-AAF1-8BD5C3C1F0D2}"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1" name="PlaceHolder 1"/>
          <p:cNvSpPr>
            <a:spLocks noGrp="1"/>
          </p:cNvSpPr>
          <p:nvPr>
            <p:ph/>
          </p:nvPr>
        </p:nvSpPr>
        <p:spPr>
          <a:xfrm>
            <a:off x="770040" y="1348560"/>
            <a:ext cx="10919160" cy="4625280"/>
          </a:xfrm>
          <a:prstGeom prst="rect">
            <a:avLst/>
          </a:prstGeom>
          <a:noFill/>
          <a:ln w="0">
            <a:noFill/>
          </a:ln>
        </p:spPr>
        <p:txBody>
          <a:bodyPr lIns="90000" rIns="90000" tIns="45000" bIns="45000" anchor="t">
            <a:normAutofit fontScale="87000"/>
          </a:bodyPr>
          <a:p>
            <a:pPr indent="0">
              <a:lnSpc>
                <a:spcPct val="100000"/>
              </a:lnSpc>
              <a:spcBef>
                <a:spcPts val="1400"/>
              </a:spcBef>
              <a:buNone/>
              <a:tabLst>
                <a:tab algn="l" pos="0"/>
              </a:tabLst>
            </a:pPr>
            <a:r>
              <a:rPr b="0" lang="en-US" sz="2100" spc="-1" strike="noStrike">
                <a:solidFill>
                  <a:schemeClr val="accent3">
                    <a:lumMod val="25000"/>
                  </a:schemeClr>
                </a:solidFill>
                <a:latin typeface="Abadi"/>
              </a:rPr>
              <a:t>Point 1 :</a:t>
            </a:r>
            <a:endParaRPr b="0" lang="en-US" sz="2100" spc="-1" strike="noStrike">
              <a:solidFill>
                <a:srgbClr val="000000"/>
              </a:solidFill>
              <a:latin typeface="Arial"/>
            </a:endParaRPr>
          </a:p>
          <a:p>
            <a:pPr indent="0">
              <a:lnSpc>
                <a:spcPct val="100000"/>
              </a:lnSpc>
              <a:spcBef>
                <a:spcPts val="1400"/>
              </a:spcBef>
              <a:buNone/>
              <a:tabLst>
                <a:tab algn="l" pos="0"/>
              </a:tabLst>
            </a:pPr>
            <a:r>
              <a:rPr b="0" lang="en-US" sz="1800" spc="-1" strike="noStrike">
                <a:solidFill>
                  <a:schemeClr val="accent3">
                    <a:lumMod val="25000"/>
                  </a:schemeClr>
                </a:solidFill>
                <a:latin typeface="Calibri"/>
                <a:ea typeface="游ゴシック"/>
              </a:rPr>
              <a:t>ES-L1, GEO, HEO, and SSO orbit has very high success rate. While SO has very low success rate</a:t>
            </a:r>
            <a:endParaRPr b="0" lang="en-US" sz="18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Point 2 :</a:t>
            </a:r>
            <a:endParaRPr b="0" lang="en-US" sz="21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Success rate has been increasing yearly </a:t>
            </a:r>
            <a:endParaRPr b="0" lang="en-US" sz="21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Point 3 :</a:t>
            </a:r>
            <a:endParaRPr b="0" lang="en-US" sz="21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Higher pay load mass has tendency to fail.</a:t>
            </a:r>
            <a:endParaRPr b="0" lang="en-US" sz="2100" spc="-1" strike="noStrike">
              <a:solidFill>
                <a:srgbClr val="000000"/>
              </a:solidFill>
              <a:latin typeface="Arial"/>
            </a:endParaRPr>
          </a:p>
          <a:p>
            <a:pPr indent="0">
              <a:lnSpc>
                <a:spcPct val="100000"/>
              </a:lnSpc>
              <a:spcBef>
                <a:spcPts val="1400"/>
              </a:spcBef>
              <a:buNone/>
              <a:tabLst>
                <a:tab algn="l" pos="0"/>
              </a:tabLst>
            </a:pPr>
            <a:endParaRPr b="0" lang="en-US" sz="21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Point 4 : </a:t>
            </a:r>
            <a:endParaRPr b="0" lang="en-US" sz="2100" spc="-1" strike="noStrike">
              <a:solidFill>
                <a:srgbClr val="000000"/>
              </a:solidFill>
              <a:latin typeface="Arial"/>
            </a:endParaRPr>
          </a:p>
          <a:p>
            <a:pPr indent="0">
              <a:lnSpc>
                <a:spcPct val="100000"/>
              </a:lnSpc>
              <a:spcBef>
                <a:spcPts val="1400"/>
              </a:spcBef>
              <a:buNone/>
              <a:tabLst>
                <a:tab algn="l" pos="0"/>
              </a:tabLst>
            </a:pPr>
            <a:r>
              <a:rPr b="0" lang="en-US" sz="2100" spc="-1" strike="noStrike">
                <a:solidFill>
                  <a:schemeClr val="accent3">
                    <a:lumMod val="25000"/>
                  </a:schemeClr>
                </a:solidFill>
                <a:latin typeface="Abadi"/>
              </a:rPr>
              <a:t>Tree Classifier method has the best accuracy when predicting outcome of rocket landing.</a:t>
            </a:r>
            <a:endParaRPr b="0" lang="en-US" sz="2100" spc="-1" strike="noStrike">
              <a:solidFill>
                <a:srgbClr val="000000"/>
              </a:solidFill>
              <a:latin typeface="Arial"/>
            </a:endParaRPr>
          </a:p>
        </p:txBody>
      </p:sp>
      <p:sp>
        <p:nvSpPr>
          <p:cNvPr id="31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BEF090F4-2202-4DF9-8BA1-1EB65CABEF71}"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3" name="PlaceHolder 1"/>
          <p:cNvSpPr>
            <a:spLocks noGrp="1"/>
          </p:cNvSpPr>
          <p:nvPr>
            <p:ph/>
          </p:nvPr>
        </p:nvSpPr>
        <p:spPr>
          <a:xfrm>
            <a:off x="770040" y="1859400"/>
            <a:ext cx="1051488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Arial"/>
            </a:endParaRPr>
          </a:p>
        </p:txBody>
      </p:sp>
      <p:sp>
        <p:nvSpPr>
          <p:cNvPr id="31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676FE90-14A1-464E-978D-70F0F3189DB8}"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2C9ED01-B8ED-4508-85F7-9792C86F4BBF}"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176" name="TextBox 1"/>
          <p:cNvSpPr/>
          <p:nvPr/>
        </p:nvSpPr>
        <p:spPr>
          <a:xfrm>
            <a:off x="777960" y="281268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824040" y="1270080"/>
            <a:ext cx="10581120" cy="4192560"/>
          </a:xfrm>
          <a:prstGeom prst="rect">
            <a:avLst/>
          </a:prstGeom>
          <a:noFill/>
          <a:ln w="0">
            <a:noFill/>
          </a:ln>
        </p:spPr>
        <p:style>
          <a:lnRef idx="0"/>
          <a:fillRef idx="0"/>
          <a:effectRef idx="0"/>
          <a:fontRef idx="minor"/>
        </p:style>
        <p:txBody>
          <a:bodyPr lIns="90000" rIns="90000" tIns="45000" bIns="45000" anchor="b">
            <a:normAutofit/>
          </a:bodyPr>
          <a:p>
            <a:pPr>
              <a:lnSpc>
                <a:spcPct val="120000"/>
              </a:lnSpc>
              <a:spcBef>
                <a:spcPts val="1400"/>
              </a:spcBef>
              <a:tabLst>
                <a:tab algn="l" pos="0"/>
              </a:tabLst>
            </a:pPr>
            <a:r>
              <a:rPr b="1" lang="en-US" sz="1400" spc="-1" strike="noStrike">
                <a:solidFill>
                  <a:srgbClr val="000000"/>
                </a:solidFill>
                <a:latin typeface="Abadi"/>
                <a:ea typeface="DejaVu Sans"/>
              </a:rPr>
              <a:t>Data collection methodology</a:t>
            </a:r>
            <a:endParaRPr b="0" lang="en-US" sz="1400" spc="-1" strike="noStrike">
              <a:solidFill>
                <a:srgbClr val="000000"/>
              </a:solidFill>
              <a:latin typeface="Arial"/>
            </a:endParaRPr>
          </a:p>
          <a:p>
            <a:pPr>
              <a:lnSpc>
                <a:spcPct val="120000"/>
              </a:lnSpc>
              <a:spcBef>
                <a:spcPts val="1400"/>
              </a:spcBef>
              <a:tabLst>
                <a:tab algn="l" pos="0"/>
              </a:tabLst>
            </a:pPr>
            <a:r>
              <a:rPr b="0" lang="en-US" sz="1400" spc="-1" strike="noStrike">
                <a:solidFill>
                  <a:srgbClr val="000000"/>
                </a:solidFill>
                <a:latin typeface="Abadi"/>
                <a:ea typeface="DejaVu Sans"/>
              </a:rPr>
              <a:t>	</a:t>
            </a:r>
            <a:r>
              <a:rPr b="0" lang="en-US" sz="1400" spc="-1" strike="noStrike">
                <a:solidFill>
                  <a:srgbClr val="000000"/>
                </a:solidFill>
                <a:latin typeface="Abadi"/>
                <a:ea typeface="DejaVu Sans"/>
              </a:rPr>
              <a:t>※</a:t>
            </a:r>
            <a:r>
              <a:rPr b="0" lang="en-US" sz="1400" spc="-1" strike="noStrike">
                <a:solidFill>
                  <a:srgbClr val="000000"/>
                </a:solidFill>
                <a:latin typeface="Abadi"/>
                <a:ea typeface="DejaVu Sans"/>
              </a:rPr>
              <a:t>Data has been collected by using get request / beautiful soup API </a:t>
            </a:r>
            <a:endParaRPr b="0" lang="en-US" sz="1400" spc="-1" strike="noStrike">
              <a:solidFill>
                <a:srgbClr val="000000"/>
              </a:solidFill>
              <a:latin typeface="Arial"/>
            </a:endParaRPr>
          </a:p>
          <a:p>
            <a:pPr>
              <a:lnSpc>
                <a:spcPct val="120000"/>
              </a:lnSpc>
              <a:spcBef>
                <a:spcPts val="1400"/>
              </a:spcBef>
              <a:tabLst>
                <a:tab algn="l" pos="0"/>
              </a:tabLst>
            </a:pPr>
            <a:r>
              <a:rPr b="1" lang="en-US" sz="1400" spc="-1" strike="noStrike">
                <a:solidFill>
                  <a:srgbClr val="000000"/>
                </a:solidFill>
                <a:latin typeface="Abadi"/>
                <a:ea typeface="DejaVu Sans"/>
              </a:rPr>
              <a:t>Perform data wrangling</a:t>
            </a:r>
            <a:endParaRPr b="0" lang="en-US" sz="1400" spc="-1" strike="noStrike">
              <a:solidFill>
                <a:srgbClr val="000000"/>
              </a:solidFill>
              <a:latin typeface="Arial"/>
            </a:endParaRPr>
          </a:p>
          <a:p>
            <a:pPr>
              <a:lnSpc>
                <a:spcPct val="120000"/>
              </a:lnSpc>
              <a:spcBef>
                <a:spcPts val="1400"/>
              </a:spcBef>
              <a:tabLst>
                <a:tab algn="l" pos="0"/>
              </a:tabLst>
            </a:pPr>
            <a:r>
              <a:rPr b="0" lang="en-US" sz="1400" spc="-1" strike="noStrike">
                <a:solidFill>
                  <a:srgbClr val="000000"/>
                </a:solidFill>
                <a:latin typeface="Abadi"/>
                <a:ea typeface="DejaVu Sans"/>
              </a:rPr>
              <a:t>	</a:t>
            </a:r>
            <a:r>
              <a:rPr b="0" lang="en-US" sz="1400" spc="-1" strike="noStrike">
                <a:solidFill>
                  <a:srgbClr val="000000"/>
                </a:solidFill>
                <a:latin typeface="Abadi"/>
                <a:ea typeface="DejaVu Sans"/>
              </a:rPr>
              <a:t>※</a:t>
            </a:r>
            <a:r>
              <a:rPr b="0" lang="en-US" sz="1400" spc="-1" strike="noStrike">
                <a:solidFill>
                  <a:srgbClr val="000000"/>
                </a:solidFill>
                <a:latin typeface="Abadi"/>
                <a:ea typeface="DejaVu Sans"/>
              </a:rPr>
              <a:t>Data is processed by using several API such as Python Pandas, NumPy, Seaborn, SQL query, etc.</a:t>
            </a:r>
            <a:endParaRPr b="0" lang="en-US" sz="1400" spc="-1" strike="noStrike">
              <a:solidFill>
                <a:srgbClr val="000000"/>
              </a:solidFill>
              <a:latin typeface="Arial"/>
            </a:endParaRPr>
          </a:p>
          <a:p>
            <a:pPr>
              <a:lnSpc>
                <a:spcPct val="120000"/>
              </a:lnSpc>
              <a:spcBef>
                <a:spcPts val="1400"/>
              </a:spcBef>
              <a:tabLst>
                <a:tab algn="l" pos="0"/>
              </a:tabLst>
            </a:pPr>
            <a:r>
              <a:rPr b="1" lang="en-US" sz="1400" spc="-1" strike="noStrike">
                <a:solidFill>
                  <a:srgbClr val="000000"/>
                </a:solidFill>
                <a:latin typeface="Abadi"/>
                <a:ea typeface="DejaVu Sans"/>
              </a:rPr>
              <a:t>Perform exploratory data analysis (EDA) using visualization and SQL</a:t>
            </a:r>
            <a:endParaRPr b="0" lang="en-US" sz="1400" spc="-1" strike="noStrike">
              <a:solidFill>
                <a:srgbClr val="000000"/>
              </a:solidFill>
              <a:latin typeface="Arial"/>
            </a:endParaRPr>
          </a:p>
          <a:p>
            <a:pPr>
              <a:lnSpc>
                <a:spcPct val="120000"/>
              </a:lnSpc>
              <a:spcBef>
                <a:spcPts val="1400"/>
              </a:spcBef>
              <a:tabLst>
                <a:tab algn="l" pos="0"/>
              </a:tabLst>
            </a:pPr>
            <a:r>
              <a:rPr b="1" lang="en-US" sz="1400" spc="-1" strike="noStrike">
                <a:solidFill>
                  <a:srgbClr val="000000"/>
                </a:solidFill>
                <a:latin typeface="Abadi"/>
                <a:ea typeface="DejaVu Sans"/>
              </a:rPr>
              <a:t>Perform interactive visual analytics using Folium and Plotly Dash</a:t>
            </a:r>
            <a:endParaRPr b="0" lang="en-US" sz="1400" spc="-1" strike="noStrike">
              <a:solidFill>
                <a:srgbClr val="000000"/>
              </a:solidFill>
              <a:latin typeface="Arial"/>
            </a:endParaRPr>
          </a:p>
          <a:p>
            <a:pPr>
              <a:lnSpc>
                <a:spcPct val="120000"/>
              </a:lnSpc>
              <a:spcBef>
                <a:spcPts val="1400"/>
              </a:spcBef>
              <a:tabLst>
                <a:tab algn="l" pos="0"/>
              </a:tabLst>
            </a:pPr>
            <a:r>
              <a:rPr b="1" lang="en-US" sz="1400" spc="-1" strike="noStrike">
                <a:solidFill>
                  <a:srgbClr val="000000"/>
                </a:solidFill>
                <a:latin typeface="Abadi"/>
                <a:ea typeface="DejaVu Sans"/>
              </a:rPr>
              <a:t>Perform predictive analysis using classification model</a:t>
            </a:r>
            <a:endParaRPr b="0" lang="en-US" sz="1400" spc="-1" strike="noStrike">
              <a:solidFill>
                <a:srgbClr val="000000"/>
              </a:solidFill>
              <a:latin typeface="Arial"/>
            </a:endParaRPr>
          </a:p>
          <a:p>
            <a:pPr>
              <a:lnSpc>
                <a:spcPct val="120000"/>
              </a:lnSpc>
              <a:spcBef>
                <a:spcPts val="1400"/>
              </a:spcBef>
              <a:tabLst>
                <a:tab algn="l" pos="0"/>
              </a:tabLst>
            </a:pPr>
            <a:r>
              <a:rPr b="0" lang="en-US" sz="1400" spc="-1" strike="noStrike">
                <a:solidFill>
                  <a:srgbClr val="000000"/>
                </a:solidFill>
                <a:latin typeface="Abadi"/>
                <a:ea typeface="DejaVu Sans"/>
              </a:rPr>
              <a:t>	</a:t>
            </a:r>
            <a:r>
              <a:rPr b="0" lang="en-US" sz="1400" spc="-1" strike="noStrike">
                <a:solidFill>
                  <a:srgbClr val="000000"/>
                </a:solidFill>
                <a:latin typeface="Abadi"/>
                <a:ea typeface="DejaVu Sans"/>
              </a:rPr>
              <a:t>※</a:t>
            </a:r>
            <a:r>
              <a:rPr b="0" lang="en-US" sz="1400" spc="-1" strike="noStrike">
                <a:solidFill>
                  <a:srgbClr val="000000"/>
                </a:solidFill>
                <a:latin typeface="Abadi"/>
                <a:ea typeface="DejaVu Sans"/>
              </a:rPr>
              <a:t>Logistic Regression, Support Vector Machine, Tree Classifier, K-Nearest Neighbors has been used</a:t>
            </a:r>
            <a:endParaRPr b="0" lang="en-US" sz="1400" spc="-1" strike="noStrike">
              <a:solidFill>
                <a:srgbClr val="000000"/>
              </a:solidFill>
              <a:latin typeface="Arial"/>
            </a:endParaRPr>
          </a:p>
        </p:txBody>
      </p:sp>
      <p:sp>
        <p:nvSpPr>
          <p:cNvPr id="17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A2144FE8-86ED-4033-B353-A170061E4447}"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Data sets are mainly collected by using the python functions. </a:t>
            </a:r>
            <a:endParaRPr b="0" lang="en-US" sz="22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Data is collected from various source, such as SpaceX API, Wikipedia, and other website links.</a:t>
            </a:r>
            <a:endParaRPr b="0" lang="en-US" sz="22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The data are then read and converted into Python Pandas API for further analyzing.</a:t>
            </a:r>
            <a:endParaRPr b="0" lang="en-US" sz="2200" spc="-1" strike="noStrike">
              <a:solidFill>
                <a:srgbClr val="000000"/>
              </a:solidFill>
              <a:latin typeface="Arial"/>
            </a:endParaRPr>
          </a:p>
          <a:p>
            <a:pPr marL="216000" indent="-216000">
              <a:lnSpc>
                <a:spcPct val="10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Abadi"/>
              </a:rPr>
              <a:t>The data is also saved into csv file format .</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1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7F9A53C3-7302-41F1-B69E-7B5421DAD78C}"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sp>
        <p:nvSpPr>
          <p:cNvPr id="182" name=""/>
          <p:cNvSpPr/>
          <p:nvPr/>
        </p:nvSpPr>
        <p:spPr>
          <a:xfrm>
            <a:off x="610200" y="1361880"/>
            <a:ext cx="10902960" cy="2130480"/>
          </a:xfrm>
          <a:prstGeom prst="rect">
            <a:avLst/>
          </a:prstGeom>
          <a:noFill/>
          <a:ln w="0">
            <a:solidFill>
              <a:srgbClr val="000000"/>
            </a:solid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000000"/>
                </a:solidFill>
                <a:latin typeface="Arial"/>
              </a:rPr>
              <a:t>Used Python requests.get() to below SpaceX API links to collect information:</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https://cf-courses-data.s3.us.cloud-object-storage.appdomain.cloud/IBM-DS0321EN-SkillsNetwork/datasets/API_call_spacex_api.json</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https://api.spacexdata.com/v4/rockets/</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https://api.spacexdata.com/v4/launchpads</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https://api.spacexdata.com/v4/payloads/</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https://api.spacexdata.com/v4/cores/</a:t>
            </a: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https://api.spacexdata.com/v4/launches/past</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Arial"/>
                <a:ea typeface="游ゴシック"/>
              </a:rPr>
              <a:t>All collected data is then converted in Python Pandas API Data frame and CSV file format .</a:t>
            </a:r>
            <a:endParaRPr b="0" lang="en-US" sz="1200" spc="-1" strike="noStrike">
              <a:solidFill>
                <a:srgbClr val="000000"/>
              </a:solidFill>
              <a:latin typeface="Arial"/>
            </a:endParaRPr>
          </a:p>
          <a:p>
            <a:pPr>
              <a:lnSpc>
                <a:spcPct val="100000"/>
              </a:lnSpc>
            </a:pPr>
            <a:r>
              <a:rPr b="0" lang="en-US" sz="1200" spc="-1" strike="noStrike">
                <a:solidFill>
                  <a:srgbClr val="000000"/>
                </a:solidFill>
                <a:latin typeface="Arial"/>
                <a:ea typeface="游ゴシック"/>
              </a:rPr>
              <a:t>Then, filter out other rocket launches and only keep Falcon 9 rocket information.</a:t>
            </a:r>
            <a:endParaRPr b="0" lang="en-US" sz="1200" spc="-1" strike="noStrike">
              <a:solidFill>
                <a:srgbClr val="000000"/>
              </a:solidFill>
              <a:latin typeface="Arial"/>
            </a:endParaRPr>
          </a:p>
        </p:txBody>
      </p:sp>
      <p:pic>
        <p:nvPicPr>
          <p:cNvPr id="183" name="" descr=""/>
          <p:cNvPicPr/>
          <p:nvPr/>
        </p:nvPicPr>
        <p:blipFill>
          <a:blip r:embed="rId2"/>
          <a:stretch/>
        </p:blipFill>
        <p:spPr>
          <a:xfrm>
            <a:off x="1959120" y="3691800"/>
            <a:ext cx="8771040" cy="2365200"/>
          </a:xfrm>
          <a:prstGeom prst="rect">
            <a:avLst/>
          </a:prstGeom>
          <a:ln w="0">
            <a:noFill/>
          </a:ln>
        </p:spPr>
      </p:pic>
      <p:sp>
        <p:nvSpPr>
          <p:cNvPr id="184" name=""/>
          <p:cNvSpPr/>
          <p:nvPr/>
        </p:nvSpPr>
        <p:spPr>
          <a:xfrm>
            <a:off x="3342600" y="3691800"/>
            <a:ext cx="868680" cy="2464920"/>
          </a:xfrm>
          <a:prstGeom prst="rect">
            <a:avLst/>
          </a:prstGeom>
          <a:noFill/>
          <a:ln w="36720">
            <a:solidFill>
              <a:srgbClr val="c9211e"/>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185" name="Text Placeholder 2"/>
          <p:cNvSpPr/>
          <p:nvPr/>
        </p:nvSpPr>
        <p:spPr>
          <a:xfrm>
            <a:off x="1595520" y="609912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3"/>
              </a:rPr>
              <a:t>https://github.com/NikAzam422/SpaceX.git</a:t>
            </a:r>
            <a:endParaRPr b="0" lang="en-US" sz="1200" spc="-1" strike="noStrike">
              <a:solidFill>
                <a:srgbClr val="000000"/>
              </a:solidFill>
              <a:latin typeface="Arial"/>
            </a:endParaRPr>
          </a:p>
        </p:txBody>
      </p:sp>
      <p:sp>
        <p:nvSpPr>
          <p:cNvPr id="186" name="Text Placeholder 7"/>
          <p:cNvSpPr/>
          <p:nvPr/>
        </p:nvSpPr>
        <p:spPr>
          <a:xfrm>
            <a:off x="5988600" y="609228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jupyter-labs-spacex-data-collection-api.ipynb</a:t>
            </a:r>
            <a:endParaRPr b="0" lang="en-US" sz="1200" spc="-1" strike="noStrike">
              <a:solidFill>
                <a:srgbClr val="000000"/>
              </a:solidFill>
              <a:latin typeface="Arial"/>
            </a:endParaRPr>
          </a:p>
        </p:txBody>
      </p:sp>
      <p:sp>
        <p:nvSpPr>
          <p:cNvPr id="2" name="PlaceHolder 1"/>
          <p:cNvSpPr>
            <a:spLocks noGrp="1"/>
          </p:cNvSpPr>
          <p:nvPr>
            <p:ph type="sldNum" idx="2"/>
          </p:nvPr>
        </p:nvSpPr>
        <p:spPr/>
        <p:txBody>
          <a:bodyPr/>
          <a:p>
            <a:fld id="{214A272B-4378-4062-974C-E1E29A53FA5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endParaRPr b="0" lang="en-US" sz="4000" spc="-1" strike="noStrike">
              <a:solidFill>
                <a:srgbClr val="1c7ddb"/>
              </a:solidFill>
              <a:latin typeface="Abadi"/>
              <a:ea typeface="IBM Plex Mono SemiBold"/>
            </a:endParaRPr>
          </a:p>
        </p:txBody>
      </p:sp>
      <p:sp>
        <p:nvSpPr>
          <p:cNvPr id="188"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sp>
        <p:nvSpPr>
          <p:cNvPr id="189" name=""/>
          <p:cNvSpPr/>
          <p:nvPr/>
        </p:nvSpPr>
        <p:spPr>
          <a:xfrm>
            <a:off x="610560" y="1589040"/>
            <a:ext cx="10902960" cy="1427040"/>
          </a:xfrm>
          <a:prstGeom prst="rect">
            <a:avLst/>
          </a:prstGeom>
          <a:noFill/>
          <a:ln w="0">
            <a:solidFill>
              <a:srgbClr val="000000"/>
            </a:solid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000000"/>
                </a:solidFill>
                <a:latin typeface="Arial"/>
              </a:rPr>
              <a:t>Used Python requests.get() and Beautiful Soup API function to below Wikipedia links to collect information from a table in the website:</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200" spc="-1" strike="noStrike">
                <a:solidFill>
                  <a:srgbClr val="000000"/>
                </a:solidFill>
                <a:latin typeface="Arial"/>
              </a:rPr>
              <a:t>https://en.wikipedia.org/w/index.php?title=List_of_Falcon_9_and_Falcon_Heavy_launches&amp;oldid=1027686922</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Arial"/>
              </a:rPr>
              <a:t>The Webscrapping processed also including extracting column/header, parsing HTML table, and converting into Python Pandas API Data frame format and CSV file format.</a:t>
            </a:r>
            <a:endParaRPr b="0" lang="en-US" sz="1200" spc="-1" strike="noStrike">
              <a:solidFill>
                <a:srgbClr val="000000"/>
              </a:solidFill>
              <a:latin typeface="Arial"/>
            </a:endParaRPr>
          </a:p>
        </p:txBody>
      </p:sp>
      <p:sp>
        <p:nvSpPr>
          <p:cNvPr id="190" name="Text Placeholder 3"/>
          <p:cNvSpPr/>
          <p:nvPr/>
        </p:nvSpPr>
        <p:spPr>
          <a:xfrm>
            <a:off x="7224120" y="208800"/>
            <a:ext cx="302292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jupyter-labs-webscraping.ipynb</a:t>
            </a:r>
            <a:endParaRPr b="0" lang="en-US" sz="1200" spc="-1" strike="noStrike">
              <a:solidFill>
                <a:srgbClr val="000000"/>
              </a:solidFill>
              <a:latin typeface="Arial"/>
            </a:endParaRPr>
          </a:p>
        </p:txBody>
      </p:sp>
      <p:pic>
        <p:nvPicPr>
          <p:cNvPr id="191" name="" descr=""/>
          <p:cNvPicPr/>
          <p:nvPr/>
        </p:nvPicPr>
        <p:blipFill>
          <a:blip r:embed="rId2"/>
          <a:stretch/>
        </p:blipFill>
        <p:spPr>
          <a:xfrm>
            <a:off x="681840" y="3254040"/>
            <a:ext cx="10764720" cy="2185920"/>
          </a:xfrm>
          <a:prstGeom prst="rect">
            <a:avLst/>
          </a:prstGeom>
          <a:ln w="0">
            <a:noFill/>
          </a:ln>
        </p:spPr>
      </p:pic>
      <p:sp>
        <p:nvSpPr>
          <p:cNvPr id="192" name="Text Placeholder 1"/>
          <p:cNvSpPr/>
          <p:nvPr/>
        </p:nvSpPr>
        <p:spPr>
          <a:xfrm>
            <a:off x="1595160" y="609948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GitHub URL:</a:t>
            </a:r>
            <a:endParaRPr b="0" lang="en-US" sz="1600" spc="-1" strike="noStrike">
              <a:solidFill>
                <a:srgbClr val="000000"/>
              </a:solidFill>
              <a:latin typeface="Arial"/>
            </a:endParaRPr>
          </a:p>
          <a:p>
            <a:pPr>
              <a:lnSpc>
                <a:spcPct val="100000"/>
              </a:lnSpc>
              <a:spcBef>
                <a:spcPts val="1400"/>
              </a:spcBef>
            </a:pPr>
            <a:r>
              <a:rPr b="0" lang="en-US" sz="1200" spc="-1" strike="noStrike" u="sng">
                <a:solidFill>
                  <a:schemeClr val="accent3">
                    <a:lumMod val="25000"/>
                  </a:schemeClr>
                </a:solidFill>
                <a:uFillTx/>
                <a:latin typeface="Abadi"/>
                <a:hlinkClick r:id="rId3"/>
              </a:rPr>
              <a:t>https://github.com/NikAzam422/SpaceX.git</a:t>
            </a:r>
            <a:endParaRPr b="0" lang="en-US" sz="1200" spc="-1" strike="noStrike">
              <a:solidFill>
                <a:srgbClr val="000000"/>
              </a:solidFill>
              <a:latin typeface="Arial"/>
            </a:endParaRPr>
          </a:p>
        </p:txBody>
      </p:sp>
      <p:sp>
        <p:nvSpPr>
          <p:cNvPr id="193" name="Text Placeholder 9"/>
          <p:cNvSpPr/>
          <p:nvPr/>
        </p:nvSpPr>
        <p:spPr>
          <a:xfrm>
            <a:off x="5988240" y="6092640"/>
            <a:ext cx="4192200" cy="624240"/>
          </a:xfrm>
          <a:prstGeom prst="rect">
            <a:avLst/>
          </a:prstGeom>
          <a:noFill/>
          <a:ln w="0">
            <a:solidFill>
              <a:srgbClr val="3465a4"/>
            </a:solidFill>
          </a:ln>
        </p:spPr>
        <p:style>
          <a:lnRef idx="0"/>
          <a:fillRef idx="0"/>
          <a:effectRef idx="0"/>
          <a:fontRef idx="minor"/>
        </p:style>
        <p:txBody>
          <a:bodyPr lIns="90000" rIns="90000" tIns="45000" bIns="45000" anchor="t">
            <a:normAutofit fontScale="91000"/>
          </a:bodyPr>
          <a:p>
            <a:pPr>
              <a:lnSpc>
                <a:spcPct val="100000"/>
              </a:lnSpc>
              <a:spcBef>
                <a:spcPts val="1400"/>
              </a:spcBef>
            </a:pPr>
            <a:r>
              <a:rPr b="0" lang="en-US" sz="1600" spc="-1" strike="noStrike">
                <a:solidFill>
                  <a:schemeClr val="accent3">
                    <a:lumMod val="25000"/>
                  </a:schemeClr>
                </a:solidFill>
                <a:latin typeface="Abadi"/>
              </a:rPr>
              <a:t>File name: </a:t>
            </a:r>
            <a:endParaRPr b="0" lang="en-US" sz="1600" spc="-1" strike="noStrike">
              <a:solidFill>
                <a:srgbClr val="000000"/>
              </a:solidFill>
              <a:latin typeface="Arial"/>
            </a:endParaRPr>
          </a:p>
          <a:p>
            <a:pPr>
              <a:lnSpc>
                <a:spcPct val="100000"/>
              </a:lnSpc>
              <a:spcBef>
                <a:spcPts val="1400"/>
              </a:spcBef>
            </a:pPr>
            <a:r>
              <a:rPr b="0" lang="en-US" sz="1200" spc="-1" strike="noStrike">
                <a:solidFill>
                  <a:schemeClr val="accent3">
                    <a:lumMod val="25000"/>
                  </a:schemeClr>
                </a:solidFill>
                <a:latin typeface="Abadi"/>
              </a:rPr>
              <a:t>jupyter-labs-webscraping.ipynb</a:t>
            </a:r>
            <a:endParaRPr b="0" lang="en-US" sz="1200" spc="-1" strike="noStrike">
              <a:solidFill>
                <a:srgbClr val="000000"/>
              </a:solidFill>
              <a:latin typeface="Arial"/>
            </a:endParaRPr>
          </a:p>
        </p:txBody>
      </p:sp>
      <p:sp>
        <p:nvSpPr>
          <p:cNvPr id="2" name="PlaceHolder 1"/>
          <p:cNvSpPr>
            <a:spLocks noGrp="1"/>
          </p:cNvSpPr>
          <p:nvPr>
            <p:ph type="sldNum" idx="2"/>
          </p:nvPr>
        </p:nvSpPr>
        <p:spPr/>
        <p:txBody>
          <a:bodyPr/>
          <a:p>
            <a:fld id="{8AC88047-4311-48BE-A0A9-B41991A369F4}"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534</TotalTime>
  <Application>LibreOffice/7.5.9.2$Windows_X86_64 LibreOffice_project/cdeefe45c17511d326101eed8008ac4092f278a9</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2024-03-10T13:52:35Z</dcterms:modified>
  <cp:revision>274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